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4" r:id="rId20"/>
    <p:sldId id="258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48" y="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BD3A-0AC9-488B-ADEF-EEBE1F676F46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FEF27-214C-4504-9778-BCDAA0820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0247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BD3A-0AC9-488B-ADEF-EEBE1F676F46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FEF27-214C-4504-9778-BCDAA0820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093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BD3A-0AC9-488B-ADEF-EEBE1F676F46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FEF27-214C-4504-9778-BCDAA0820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6785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BD3A-0AC9-488B-ADEF-EEBE1F676F46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FEF27-214C-4504-9778-BCDAA0820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7541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BD3A-0AC9-488B-ADEF-EEBE1F676F46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FEF27-214C-4504-9778-BCDAA0820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5531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BD3A-0AC9-488B-ADEF-EEBE1F676F46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FEF27-214C-4504-9778-BCDAA0820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3450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BD3A-0AC9-488B-ADEF-EEBE1F676F46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FEF27-214C-4504-9778-BCDAA0820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1844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BD3A-0AC9-488B-ADEF-EEBE1F676F46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FEF27-214C-4504-9778-BCDAA0820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9696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BD3A-0AC9-488B-ADEF-EEBE1F676F46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FEF27-214C-4504-9778-BCDAA0820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95343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BD3A-0AC9-488B-ADEF-EEBE1F676F46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FEF27-214C-4504-9778-BCDAA0820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1316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BD3A-0AC9-488B-ADEF-EEBE1F676F46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FEF27-214C-4504-9778-BCDAA0820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583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CBD3A-0AC9-488B-ADEF-EEBE1F676F46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FEF27-214C-4504-9778-BCDAA0820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8883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tiff"/><Relationship Id="rId5" Type="http://schemas.openxmlformats.org/officeDocument/2006/relationships/image" Target="../media/image13.tiff"/><Relationship Id="rId4" Type="http://schemas.openxmlformats.org/officeDocument/2006/relationships/image" Target="../media/image12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34445" y="4726632"/>
            <a:ext cx="7667428" cy="1774645"/>
          </a:xfrm>
        </p:spPr>
        <p:txBody>
          <a:bodyPr>
            <a:normAutofit fontScale="92500" lnSpcReduction="10000"/>
          </a:bodyPr>
          <a:lstStyle/>
          <a:p>
            <a:r>
              <a:rPr lang="ru-RU" sz="4400" b="1" baseline="30000" dirty="0">
                <a:cs typeface="Times New Roman" panose="02020603050405020304" pitchFamily="18" charset="0"/>
              </a:rPr>
              <a:t>ИСТОРИЧЕСКИЕ ВЕХИ СОЗДАНИЯ </a:t>
            </a:r>
            <a:br>
              <a:rPr lang="ru-RU" sz="4400" b="1" baseline="30000" dirty="0">
                <a:cs typeface="Times New Roman" panose="02020603050405020304" pitchFamily="18" charset="0"/>
              </a:rPr>
            </a:br>
            <a:r>
              <a:rPr lang="ru-RU" sz="4400" b="1" baseline="30000" dirty="0">
                <a:cs typeface="Times New Roman" panose="02020603050405020304" pitchFamily="18" charset="0"/>
              </a:rPr>
              <a:t>ПЕРВОЙ ОТЕЧЕСТВЕННОЙ АПЛ К-3 </a:t>
            </a:r>
            <a:br>
              <a:rPr lang="ru-RU" sz="4400" b="1" baseline="30000" dirty="0">
                <a:cs typeface="Times New Roman" panose="02020603050405020304" pitchFamily="18" charset="0"/>
              </a:rPr>
            </a:br>
            <a:r>
              <a:rPr lang="ru-RU" sz="4400" b="1" baseline="30000" dirty="0">
                <a:cs typeface="Times New Roman" panose="02020603050405020304" pitchFamily="18" charset="0"/>
              </a:rPr>
              <a:t>«ЛЕНИНСКИЙ КОМСОМОЛ»</a:t>
            </a:r>
          </a:p>
          <a:p>
            <a:pPr algn="r"/>
            <a:r>
              <a:rPr lang="ru-RU" baseline="30000" dirty="0">
                <a:latin typeface="Cambria" pitchFamily="18" charset="0"/>
              </a:rPr>
              <a:t>Ведущий специалист по истории проектирования </a:t>
            </a:r>
            <a:br>
              <a:rPr lang="ru-RU" baseline="30000" dirty="0">
                <a:latin typeface="Cambria" pitchFamily="18" charset="0"/>
              </a:rPr>
            </a:br>
            <a:r>
              <a:rPr lang="ru-RU" baseline="30000" dirty="0">
                <a:latin typeface="Cambria" pitchFamily="18" charset="0"/>
              </a:rPr>
              <a:t>А. Р. Знаменщиков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82360"/>
            <a:ext cx="9144000" cy="131335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5" y="859032"/>
            <a:ext cx="6818274" cy="148502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12010"/>
            <a:ext cx="9144000" cy="345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743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8640"/>
            <a:ext cx="9144000" cy="66936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300192" y="5634182"/>
            <a:ext cx="25524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baseline="30000" dirty="0"/>
              <a:t>Н. А.</a:t>
            </a:r>
            <a:r>
              <a:rPr lang="ru-RU" sz="3200" b="1" dirty="0"/>
              <a:t> </a:t>
            </a:r>
            <a:r>
              <a:rPr lang="ru-RU" sz="3200" b="1" baseline="30000" dirty="0"/>
              <a:t>ДОЛЛЕЖАЛЬ</a:t>
            </a:r>
          </a:p>
        </p:txBody>
      </p:sp>
      <p:pic>
        <p:nvPicPr>
          <p:cNvPr id="8" name="Рисунок 7" descr="Александров_А_П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1412776"/>
            <a:ext cx="2736304" cy="4119568"/>
          </a:xfrm>
          <a:prstGeom prst="rect">
            <a:avLst/>
          </a:prstGeom>
          <a:ln w="3175">
            <a:solidFill>
              <a:schemeClr val="bg2">
                <a:lumMod val="10000"/>
              </a:schemeClr>
            </a:solidFill>
          </a:ln>
        </p:spPr>
      </p:pic>
      <p:pic>
        <p:nvPicPr>
          <p:cNvPr id="9" name="Рисунок 8" descr="КУРЧАТОВ _И _В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1412776"/>
            <a:ext cx="2736304" cy="410561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Рисунок 9" descr="Доллежаль_Н_А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7" y="1412776"/>
            <a:ext cx="2880321" cy="409258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3153510" y="5641961"/>
            <a:ext cx="25840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b="1" dirty="0"/>
              <a:t>А. П. АЛЕКСАНДРОВ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0826" y="5641961"/>
            <a:ext cx="23336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baseline="30000" dirty="0"/>
              <a:t>И. В.</a:t>
            </a:r>
            <a:r>
              <a:rPr lang="ru-RU" sz="3200" b="1" dirty="0"/>
              <a:t> </a:t>
            </a:r>
            <a:r>
              <a:rPr lang="ru-RU" sz="3200" b="1" baseline="30000" dirty="0"/>
              <a:t>КУРЧАТОВ</a:t>
            </a:r>
          </a:p>
        </p:txBody>
      </p:sp>
    </p:spTree>
    <p:extLst>
      <p:ext uri="{BB962C8B-B14F-4D97-AF65-F5344CB8AC3E}">
        <p14:creationId xmlns:p14="http://schemas.microsoft.com/office/powerpoint/2010/main" val="1269517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8640"/>
            <a:ext cx="9144000" cy="6693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2967" y="322088"/>
            <a:ext cx="3195376" cy="4940850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497" y="322088"/>
            <a:ext cx="3215472" cy="4969913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239179" y="5519632"/>
            <a:ext cx="86656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Обращение А. И. </a:t>
            </a:r>
            <a:r>
              <a:rPr lang="ru-RU" dirty="0" err="1"/>
              <a:t>Лейпунского</a:t>
            </a:r>
            <a:r>
              <a:rPr lang="ru-RU" dirty="0"/>
              <a:t>, Д. М. Блохинцева «О возможности начала </a:t>
            </a:r>
            <a:br>
              <a:rPr lang="ru-RU" dirty="0"/>
            </a:br>
            <a:r>
              <a:rPr lang="ru-RU" dirty="0"/>
              <a:t>разработок ядерных для энергетических систем в лаборатории «В» к А. П. </a:t>
            </a:r>
            <a:r>
              <a:rPr lang="ru-RU" dirty="0" err="1"/>
              <a:t>Завенягину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3994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8640"/>
            <a:ext cx="9144000" cy="66936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10" y="974690"/>
            <a:ext cx="3223328" cy="406455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3928905" y="1306257"/>
            <a:ext cx="48031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/>
              <a:t>…Считаю целесообразным теперь же приступить к научно-исследовательским и проектным работам по созданию опытной энергетической установки с урановым котлом для подводных лодок.</a:t>
            </a:r>
          </a:p>
        </p:txBody>
      </p:sp>
      <p:sp>
        <p:nvSpPr>
          <p:cNvPr id="6" name="Текст 2"/>
          <p:cNvSpPr txBox="1">
            <a:spLocks/>
          </p:cNvSpPr>
          <p:nvPr/>
        </p:nvSpPr>
        <p:spPr>
          <a:xfrm>
            <a:off x="928194" y="5119974"/>
            <a:ext cx="2377716" cy="64807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z="3600" b="1" baseline="30000" dirty="0"/>
              <a:t>И. С. ЮМАШЕВ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18479" y="2783584"/>
            <a:ext cx="25578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письма И. С. Юмашева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 Л. П. Берия, март 1950 г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36028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8640"/>
            <a:ext cx="9144000" cy="669360"/>
          </a:xfrm>
          <a:prstGeom prst="rect">
            <a:avLst/>
          </a:prstGeom>
        </p:spPr>
      </p:pic>
      <p:pic>
        <p:nvPicPr>
          <p:cNvPr id="6" name="Рисунок 5" descr="Постановление_2_3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41372" y="285430"/>
            <a:ext cx="2036386" cy="3168352"/>
          </a:xfrm>
          <a:prstGeom prst="rect">
            <a:avLst/>
          </a:prstGeom>
          <a:effectLst>
            <a:outerShdw blurRad="63500" dist="25400" dir="2700000" sx="102000" sy="102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Рисунок 3" descr="Постановление_2_2.t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1565" y="2740263"/>
            <a:ext cx="2016224" cy="3136980"/>
          </a:xfrm>
          <a:prstGeom prst="rect">
            <a:avLst/>
          </a:prstGeom>
          <a:effectLst>
            <a:outerShdw blurRad="63500" dist="25400" dir="2700000" sx="102000" sy="102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Рисунок 2" descr="Постановление_2_1.t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639429"/>
            <a:ext cx="2700528" cy="4201668"/>
          </a:xfrm>
          <a:prstGeom prst="rect">
            <a:avLst/>
          </a:prstGeom>
          <a:effectLst>
            <a:outerShdw blurRad="63500" dist="25400" dir="4800000" sx="102000" sy="102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Рисунок 6" descr="Постановление_2_4.t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60733" y="1600512"/>
            <a:ext cx="2885654" cy="4489700"/>
          </a:xfrm>
          <a:prstGeom prst="rect">
            <a:avLst/>
          </a:prstGeom>
          <a:effectLst>
            <a:outerShdw blurRad="63500" dist="25400" dir="2700000" sx="102000" sy="102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209160" y="6090212"/>
            <a:ext cx="79537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Постановление СМ СССР «О проектировании и строительстве объекта </a:t>
            </a:r>
            <a:r>
              <a:rPr lang="ru-RU" b="1"/>
              <a:t>№627»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7523261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8640"/>
            <a:ext cx="9144000" cy="669360"/>
          </a:xfrm>
          <a:prstGeom prst="rect">
            <a:avLst/>
          </a:prstGeom>
        </p:spPr>
      </p:pic>
      <p:pic>
        <p:nvPicPr>
          <p:cNvPr id="3" name="Рисунок 2" descr="ZdanieTolstogo_ПРЕЗЕНТАЦИЯ_1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82288"/>
            <a:ext cx="8622792" cy="552297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Текст 2"/>
          <p:cNvSpPr txBox="1">
            <a:spLocks/>
          </p:cNvSpPr>
          <p:nvPr/>
        </p:nvSpPr>
        <p:spPr>
          <a:xfrm>
            <a:off x="683568" y="5787847"/>
            <a:ext cx="7772400" cy="5213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70000"/>
              </a:lnSpc>
              <a:buNone/>
            </a:pPr>
            <a:r>
              <a:rPr lang="ru-RU" sz="3200" b="1" baseline="30000" dirty="0"/>
              <a:t>СКБ-143 (1951 – 1960), ЛЕНИНГРАД, ул. ЛЬВА ТОЛСТОГО дом 7</a:t>
            </a:r>
          </a:p>
        </p:txBody>
      </p:sp>
    </p:spTree>
    <p:extLst>
      <p:ext uri="{BB962C8B-B14F-4D97-AF65-F5344CB8AC3E}">
        <p14:creationId xmlns:p14="http://schemas.microsoft.com/office/powerpoint/2010/main" val="27297721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8640"/>
            <a:ext cx="9144000" cy="669360"/>
          </a:xfrm>
          <a:prstGeom prst="rect">
            <a:avLst/>
          </a:prstGeom>
        </p:spPr>
      </p:pic>
      <p:pic>
        <p:nvPicPr>
          <p:cNvPr id="3" name="Рисунок 2" descr="Перегудов_В_Н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42" y="414679"/>
            <a:ext cx="2867158" cy="438423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12" r="-1012"/>
          <a:stretch/>
        </p:blipFill>
        <p:spPr>
          <a:xfrm>
            <a:off x="2998070" y="414680"/>
            <a:ext cx="3189436" cy="4407768"/>
          </a:xfrm>
          <a:prstGeom prst="rect">
            <a:avLst/>
          </a:prstGeom>
        </p:spPr>
      </p:pic>
      <p:pic>
        <p:nvPicPr>
          <p:cNvPr id="6" name="Рисунок 5" descr="Разлётов_Б_К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12160" y="414680"/>
            <a:ext cx="2896344" cy="4408543"/>
          </a:xfrm>
          <a:prstGeom prst="rect">
            <a:avLst/>
          </a:prstGeom>
        </p:spPr>
      </p:pic>
      <p:sp>
        <p:nvSpPr>
          <p:cNvPr id="7" name="Текст 2"/>
          <p:cNvSpPr txBox="1">
            <a:spLocks/>
          </p:cNvSpPr>
          <p:nvPr/>
        </p:nvSpPr>
        <p:spPr>
          <a:xfrm>
            <a:off x="279964" y="5044994"/>
            <a:ext cx="2304256" cy="5760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/>
          <a:p>
            <a:r>
              <a:rPr lang="ru-RU" sz="3600" b="1" baseline="30000" dirty="0"/>
              <a:t>ПЕРЕГУДОВ В. Н.</a:t>
            </a:r>
          </a:p>
        </p:txBody>
      </p:sp>
      <p:sp>
        <p:nvSpPr>
          <p:cNvPr id="8" name="Текст 2"/>
          <p:cNvSpPr txBox="1">
            <a:spLocks/>
          </p:cNvSpPr>
          <p:nvPr/>
        </p:nvSpPr>
        <p:spPr>
          <a:xfrm>
            <a:off x="3381794" y="5008989"/>
            <a:ext cx="2376264" cy="64807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z="3600" b="1" baseline="30000" dirty="0"/>
              <a:t>ФУННИКОВ В. П.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500192" y="5189536"/>
            <a:ext cx="22322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baseline="30000" dirty="0"/>
              <a:t>РАЗЛЁТОВ Б. К.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29724" y="5490433"/>
            <a:ext cx="23614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/>
              <a:t>Главный конструктор </a:t>
            </a:r>
            <a:br>
              <a:rPr lang="ru-RU" b="1" dirty="0"/>
            </a:br>
            <a:r>
              <a:rPr lang="ru-RU" b="1" dirty="0"/>
              <a:t>АПЛ К-3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361698" y="5502053"/>
            <a:ext cx="22713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Первый заместитель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61095" y="5508957"/>
            <a:ext cx="23085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/>
              <a:t>Главный конструктор</a:t>
            </a:r>
          </a:p>
          <a:p>
            <a:pPr algn="ctr"/>
            <a:r>
              <a:rPr lang="ru-RU" b="1" dirty="0"/>
              <a:t>по </a:t>
            </a:r>
            <a:r>
              <a:rPr lang="ru-RU" b="1"/>
              <a:t>корпусу АПЛ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19458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8640"/>
            <a:ext cx="9144000" cy="669360"/>
          </a:xfrm>
          <a:prstGeom prst="rect">
            <a:avLst/>
          </a:prstGeom>
        </p:spPr>
      </p:pic>
      <p:pic>
        <p:nvPicPr>
          <p:cNvPr id="3" name="Рисунок 2" descr="Дегтярев П. Д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547" y="598859"/>
            <a:ext cx="3048656" cy="4104456"/>
          </a:xfrm>
          <a:prstGeom prst="rect">
            <a:avLst/>
          </a:prstGeom>
        </p:spPr>
      </p:pic>
      <p:pic>
        <p:nvPicPr>
          <p:cNvPr id="4" name="Рисунок 3" descr="Воронич Георгий Александрович_ПРЕЗЕНТАЦИЯ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62691" y="598859"/>
            <a:ext cx="2847797" cy="4125261"/>
          </a:xfrm>
          <a:prstGeom prst="rect">
            <a:avLst/>
          </a:prstGeom>
        </p:spPr>
      </p:pic>
      <p:pic>
        <p:nvPicPr>
          <p:cNvPr id="6" name="Рисунок 5" descr="Горячев Владимпир Петрович_ПРЕЗЕНТАЦИЯ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74821" y="598859"/>
            <a:ext cx="2808311" cy="4104456"/>
          </a:xfrm>
          <a:prstGeom prst="rect">
            <a:avLst/>
          </a:prstGeom>
        </p:spPr>
      </p:pic>
      <p:sp>
        <p:nvSpPr>
          <p:cNvPr id="7" name="Текст 2"/>
          <p:cNvSpPr txBox="1">
            <a:spLocks/>
          </p:cNvSpPr>
          <p:nvPr/>
        </p:nvSpPr>
        <p:spPr>
          <a:xfrm>
            <a:off x="3753240" y="4837346"/>
            <a:ext cx="2304256" cy="5760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z="3300" b="1" baseline="30000" dirty="0"/>
              <a:t>ВОРОНИЧ Г. А.</a:t>
            </a:r>
          </a:p>
        </p:txBody>
      </p:sp>
      <p:sp>
        <p:nvSpPr>
          <p:cNvPr id="8" name="Текст 2"/>
          <p:cNvSpPr txBox="1">
            <a:spLocks/>
          </p:cNvSpPr>
          <p:nvPr/>
        </p:nvSpPr>
        <p:spPr>
          <a:xfrm>
            <a:off x="6526376" y="4761149"/>
            <a:ext cx="2376264" cy="64807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z="3300" b="1" baseline="30000" dirty="0"/>
              <a:t>ГОРЯЧЁВ В. П.</a:t>
            </a:r>
          </a:p>
        </p:txBody>
      </p:sp>
      <p:sp>
        <p:nvSpPr>
          <p:cNvPr id="9" name="Текст 2"/>
          <p:cNvSpPr txBox="1">
            <a:spLocks/>
          </p:cNvSpPr>
          <p:nvPr/>
        </p:nvSpPr>
        <p:spPr>
          <a:xfrm>
            <a:off x="582271" y="4761149"/>
            <a:ext cx="2376264" cy="64807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z="3300" b="1" baseline="30000" dirty="0"/>
              <a:t>ДЕГТЯРЁВ П. Д.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29270" y="5267805"/>
            <a:ext cx="27721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/>
              <a:t>Главный конструктор</a:t>
            </a:r>
          </a:p>
          <a:p>
            <a:pPr algn="ctr"/>
            <a:r>
              <a:rPr lang="ru-RU" b="1" dirty="0"/>
              <a:t>по электрооборудованию</a:t>
            </a:r>
          </a:p>
          <a:p>
            <a:pPr algn="ctr"/>
            <a:r>
              <a:rPr lang="ru-RU" b="1" dirty="0"/>
              <a:t>на корабле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3178213" y="5277852"/>
            <a:ext cx="309603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/>
              <a:t>Главный конструктор</a:t>
            </a:r>
          </a:p>
          <a:p>
            <a:pPr algn="ctr"/>
            <a:r>
              <a:rPr lang="ru-RU" b="1" dirty="0"/>
              <a:t>по паротурбинной установке</a:t>
            </a:r>
          </a:p>
          <a:p>
            <a:pPr algn="ctr"/>
            <a:r>
              <a:rPr lang="ru-RU" b="1" dirty="0"/>
              <a:t>на корабле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505616" y="5277852"/>
            <a:ext cx="23085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/>
              <a:t>Главный конструктор</a:t>
            </a:r>
          </a:p>
          <a:p>
            <a:pPr algn="ctr"/>
            <a:r>
              <a:rPr lang="ru-RU" b="1" dirty="0"/>
              <a:t>по АЭУ</a:t>
            </a:r>
            <a:br>
              <a:rPr lang="ru-RU" b="1" dirty="0"/>
            </a:br>
            <a:r>
              <a:rPr lang="ru-RU" b="1" dirty="0"/>
              <a:t>на корабле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52679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8640"/>
            <a:ext cx="9144000" cy="669360"/>
          </a:xfrm>
          <a:prstGeom prst="rect">
            <a:avLst/>
          </a:prstGeom>
        </p:spPr>
      </p:pic>
      <p:pic>
        <p:nvPicPr>
          <p:cNvPr id="3" name="Рисунок 2" descr="627_c большой торпедой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2808" y="824932"/>
            <a:ext cx="8820472" cy="293410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Текст 2"/>
          <p:cNvSpPr txBox="1">
            <a:spLocks/>
          </p:cNvSpPr>
          <p:nvPr/>
        </p:nvSpPr>
        <p:spPr>
          <a:xfrm>
            <a:off x="691947" y="4202629"/>
            <a:ext cx="7988424" cy="10627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r>
              <a:rPr lang="ru-RU" sz="3200" b="1" baseline="30000" dirty="0"/>
              <a:t>ФРАГМЕНТ НОСОВОЙ ЧАСТИ ЧЕРТЕЖА АПЛ проекта 627 </a:t>
            </a:r>
            <a:br>
              <a:rPr lang="ru-RU" sz="3200" b="1" baseline="30000" dirty="0"/>
            </a:br>
            <a:r>
              <a:rPr lang="ru-RU" sz="3200" b="1" baseline="30000" dirty="0"/>
              <a:t>С ТОРПЕДНЫМ АППАРАТОМ для ТОРПЕДЫ Т­15 (1550 мм)</a:t>
            </a:r>
          </a:p>
        </p:txBody>
      </p:sp>
    </p:spTree>
    <p:extLst>
      <p:ext uri="{BB962C8B-B14F-4D97-AF65-F5344CB8AC3E}">
        <p14:creationId xmlns:p14="http://schemas.microsoft.com/office/powerpoint/2010/main" val="19260520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8640"/>
            <a:ext cx="9144000" cy="669360"/>
          </a:xfrm>
          <a:prstGeom prst="rect">
            <a:avLst/>
          </a:prstGeom>
        </p:spPr>
      </p:pic>
      <p:pic>
        <p:nvPicPr>
          <p:cNvPr id="3" name="Рисунок 2" descr="627 СХЕМА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6394" y="739527"/>
            <a:ext cx="8711211" cy="3210415"/>
          </a:xfrm>
          <a:prstGeom prst="rect">
            <a:avLst/>
          </a:prstGeom>
        </p:spPr>
      </p:pic>
      <p:sp>
        <p:nvSpPr>
          <p:cNvPr id="4" name="Текст 2"/>
          <p:cNvSpPr txBox="1">
            <a:spLocks/>
          </p:cNvSpPr>
          <p:nvPr/>
        </p:nvSpPr>
        <p:spPr>
          <a:xfrm>
            <a:off x="573036" y="4318170"/>
            <a:ext cx="8208912" cy="5040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3200" b="1" baseline="30000" dirty="0"/>
              <a:t>СХЕМА АПЛ проекта 627 С 8 ТОРПЕДНЫМИ АППАРАТАМИ</a:t>
            </a:r>
          </a:p>
        </p:txBody>
      </p:sp>
    </p:spTree>
    <p:extLst>
      <p:ext uri="{BB962C8B-B14F-4D97-AF65-F5344CB8AC3E}">
        <p14:creationId xmlns:p14="http://schemas.microsoft.com/office/powerpoint/2010/main" val="14274086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8640"/>
            <a:ext cx="9144000" cy="669360"/>
          </a:xfrm>
          <a:prstGeom prst="rect">
            <a:avLst/>
          </a:prstGeom>
        </p:spPr>
      </p:pic>
      <p:pic>
        <p:nvPicPr>
          <p:cNvPr id="3" name="Рисунок 2" descr="627_В_цех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7842" y="2058269"/>
            <a:ext cx="5400600" cy="385906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TextBox 1"/>
          <p:cNvSpPr txBox="1"/>
          <p:nvPr/>
        </p:nvSpPr>
        <p:spPr>
          <a:xfrm>
            <a:off x="1763731" y="6003974"/>
            <a:ext cx="63500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Строящаяся АПЛ К-3 в цехе завода №402 г. </a:t>
            </a:r>
            <a:r>
              <a:rPr lang="ru-RU" sz="2000" b="1" dirty="0" err="1"/>
              <a:t>Молотовск</a:t>
            </a:r>
            <a:endParaRPr lang="ru-RU" sz="2000" b="1" dirty="0"/>
          </a:p>
        </p:txBody>
      </p:sp>
      <p:pic>
        <p:nvPicPr>
          <p:cNvPr id="6" name="Рисунок 5" descr="ReaktorObnins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3818" y="99085"/>
            <a:ext cx="2289048" cy="172212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Рисунок 6" descr="627ZehObvod 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79283" y="99085"/>
            <a:ext cx="2298192" cy="173736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Рисунок 7" descr="627ZehObvod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72538" y="847088"/>
            <a:ext cx="2341265" cy="17474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Рисунок 9" descr="ReaktorLodki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968721" y="3215472"/>
            <a:ext cx="2774542" cy="208090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980697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8640"/>
            <a:ext cx="9144000" cy="669360"/>
          </a:xfrm>
          <a:prstGeom prst="rect">
            <a:avLst/>
          </a:prstGeom>
        </p:spPr>
      </p:pic>
      <p:pic>
        <p:nvPicPr>
          <p:cNvPr id="6" name="Рисунок 5" descr="К-1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94989" y="1355064"/>
            <a:ext cx="6552000" cy="454218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Рисунок 6" descr="627_K-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612" y="258988"/>
            <a:ext cx="6064451" cy="324789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373915" y="5988585"/>
            <a:ext cx="77128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Атомная подводная лодка проекта 627 К-3 «Ленинский комсомол»</a:t>
            </a:r>
          </a:p>
        </p:txBody>
      </p:sp>
    </p:spTree>
    <p:extLst>
      <p:ext uri="{BB962C8B-B14F-4D97-AF65-F5344CB8AC3E}">
        <p14:creationId xmlns:p14="http://schemas.microsoft.com/office/powerpoint/2010/main" val="23498153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8640"/>
            <a:ext cx="9144000" cy="669360"/>
          </a:xfrm>
          <a:prstGeom prst="rect">
            <a:avLst/>
          </a:prstGeom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0966812"/>
              </p:ext>
            </p:extLst>
          </p:nvPr>
        </p:nvGraphicFramePr>
        <p:xfrm>
          <a:off x="1678075" y="713434"/>
          <a:ext cx="5707463" cy="5152925"/>
        </p:xfrm>
        <a:graphic>
          <a:graphicData uri="http://schemas.openxmlformats.org/drawingml/2006/table">
            <a:tbl>
              <a:tblPr/>
              <a:tblGrid>
                <a:gridCol w="27733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05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35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69706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Наименование элементов</a:t>
                      </a:r>
                      <a:endParaRPr lang="ru-RU" sz="8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АПЛ пр. 627</a:t>
                      </a:r>
                      <a:endParaRPr lang="ru-RU" sz="8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«К­З»</a:t>
                      </a:r>
                      <a:endParaRPr lang="ru-RU" sz="8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1958 г.</a:t>
                      </a:r>
                      <a:endParaRPr lang="ru-RU" sz="8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АПЛ SSN-­571</a:t>
                      </a:r>
                      <a:endParaRPr lang="ru-RU" sz="8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«Наутилус»</a:t>
                      </a:r>
                      <a:endParaRPr lang="ru-RU" sz="8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США 1955 г.</a:t>
                      </a:r>
                      <a:endParaRPr lang="ru-RU" sz="8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5892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Главные </a:t>
                      </a:r>
                      <a:r>
                        <a:rPr lang="ru-RU" sz="1100" b="1" dirty="0" err="1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размерения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, м</a:t>
                      </a:r>
                      <a:endParaRPr lang="ru-RU" sz="11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— длина наибольшая</a:t>
                      </a:r>
                      <a:endParaRPr lang="ru-RU" sz="11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— ширина</a:t>
                      </a:r>
                      <a:endParaRPr lang="ru-RU" sz="11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—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осадка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средняя</a:t>
                      </a:r>
                      <a:endParaRPr lang="ru-RU" sz="11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Helios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107,4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7,9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5,65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Helios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98,7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8,5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6,7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5200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Водоизмещение, м</a:t>
                      </a:r>
                      <a:r>
                        <a:rPr lang="ru-RU" sz="1100" b="1" baseline="30000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3</a:t>
                      </a:r>
                      <a:endParaRPr lang="ru-RU" sz="11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Times New Roman"/>
                        </a:rPr>
                        <a:t>—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 нормальное</a:t>
                      </a:r>
                      <a:endParaRPr lang="ru-RU" sz="11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— полное подводное</a:t>
                      </a:r>
                      <a:endParaRPr lang="ru-RU" sz="11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Helios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3065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4750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Helios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3160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4250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9977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Запас плавучести %</a:t>
                      </a:r>
                      <a:endParaRPr lang="ru-RU" sz="11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30,5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16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3517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Глубина погружения, м</a:t>
                      </a:r>
                      <a:endParaRPr lang="ru-RU" sz="11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—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предельная</a:t>
                      </a:r>
                      <a:endParaRPr lang="ru-RU" sz="11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Helios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300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210</a:t>
                      </a:r>
                      <a:r>
                        <a:rPr lang="ru-RU" sz="1100" b="1" baseline="30000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1)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6946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Скорость хода, уз</a:t>
                      </a:r>
                      <a:endParaRPr lang="ru-RU" sz="11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— надводная</a:t>
                      </a:r>
                      <a:endParaRPr lang="ru-RU" sz="11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— подводная</a:t>
                      </a:r>
                      <a:endParaRPr lang="ru-RU" sz="11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Helios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15,2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  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30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Helios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20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23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9977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Мощность ГЭУ, </a:t>
                      </a:r>
                      <a:r>
                        <a:rPr lang="ru-RU" sz="1100" b="1" dirty="0" err="1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л.с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.</a:t>
                      </a:r>
                      <a:endParaRPr lang="ru-RU" sz="11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2 </a:t>
                      </a:r>
                      <a:r>
                        <a:rPr lang="ru-RU" sz="1100" b="1" dirty="0" err="1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x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 17500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13400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9977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Автономность, </a:t>
                      </a:r>
                      <a:r>
                        <a:rPr lang="ru-RU" sz="1100" b="1" dirty="0" err="1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сут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.</a:t>
                      </a:r>
                      <a:endParaRPr lang="ru-RU" sz="11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50-­60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30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9609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Times New Roman"/>
                        </a:rPr>
                        <a:t>Экипаж, чел.</a:t>
                      </a:r>
                      <a:endParaRPr lang="ru-RU" sz="1100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Times New Roman"/>
                        </a:rPr>
                        <a:t>(в том числе офицеров)</a:t>
                      </a: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104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(30)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111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(12)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6571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Вооружение, ед.</a:t>
                      </a:r>
                      <a:endParaRPr lang="ru-RU" sz="110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торпедные аппараты калибра 533 мм</a:t>
                      </a:r>
                      <a:endParaRPr lang="ru-RU" sz="110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Helios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8 носовых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Helios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6 носовых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9977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Боекомплект, торпед, ед.</a:t>
                      </a:r>
                      <a:endParaRPr lang="ru-RU" sz="110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20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Helios"/>
                          <a:ea typeface="Calibri"/>
                          <a:cs typeface="Helios"/>
                        </a:rPr>
                        <a:t>24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Helios"/>
                        <a:ea typeface="Calibri"/>
                        <a:cs typeface="Times New Roman"/>
                      </a:endParaRPr>
                    </a:p>
                  </a:txBody>
                  <a:tcPr marL="46463" marR="46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2865636" y="6009717"/>
            <a:ext cx="4268694" cy="357846"/>
          </a:xfrm>
          <a:prstGeom prst="roundRect">
            <a:avLst/>
          </a:prstGeom>
          <a:solidFill>
            <a:schemeClr val="accent1">
              <a:alpha val="6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baseline="30000" dirty="0">
                <a:solidFill>
                  <a:schemeClr val="tx1"/>
                </a:solidFill>
              </a:rPr>
              <a:t>Примечания: 1) Оперативная (рабочая ) глубина погружения </a:t>
            </a:r>
          </a:p>
        </p:txBody>
      </p:sp>
      <p:sp>
        <p:nvSpPr>
          <p:cNvPr id="6" name="Текст 2"/>
          <p:cNvSpPr txBox="1">
            <a:spLocks/>
          </p:cNvSpPr>
          <p:nvPr/>
        </p:nvSpPr>
        <p:spPr>
          <a:xfrm>
            <a:off x="1416818" y="186971"/>
            <a:ext cx="6702250" cy="616898"/>
          </a:xfrm>
          <a:prstGeom prst="rect">
            <a:avLst/>
          </a:prstGeom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b="1" baseline="30000" dirty="0"/>
              <a:t>Сравнительная таблица кораблестроительных элементов </a:t>
            </a:r>
            <a:br>
              <a:rPr lang="en-US" b="1" baseline="30000" dirty="0"/>
            </a:br>
            <a:r>
              <a:rPr lang="ru-RU" b="1" baseline="30000" dirty="0"/>
              <a:t>АПЛ пр. 627 и пр. «Наутилус» SSN-­571 США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61021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8640"/>
            <a:ext cx="9144000" cy="66936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12" y="422024"/>
            <a:ext cx="8681776" cy="491217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833634" y="5606981"/>
            <a:ext cx="3848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АПЛ проектов 627, 627А</a:t>
            </a:r>
          </a:p>
        </p:txBody>
      </p:sp>
    </p:spTree>
    <p:extLst>
      <p:ext uri="{BB962C8B-B14F-4D97-AF65-F5344CB8AC3E}">
        <p14:creationId xmlns:p14="http://schemas.microsoft.com/office/powerpoint/2010/main" val="38226254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8640"/>
            <a:ext cx="9144000" cy="66936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89202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87832" y="5988585"/>
            <a:ext cx="70207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Головная АПЛ К-5 проекта 627А на  крейсерской скорости</a:t>
            </a:r>
          </a:p>
        </p:txBody>
      </p:sp>
    </p:spTree>
    <p:extLst>
      <p:ext uri="{BB962C8B-B14F-4D97-AF65-F5344CB8AC3E}">
        <p14:creationId xmlns:p14="http://schemas.microsoft.com/office/powerpoint/2010/main" val="69534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8640"/>
            <a:ext cx="9144000" cy="669360"/>
          </a:xfrm>
          <a:prstGeom prst="rect">
            <a:avLst/>
          </a:prstGeom>
        </p:spPr>
      </p:pic>
      <p:pic>
        <p:nvPicPr>
          <p:cNvPr id="3" name="Рисунок 2" descr="АПЛ пр.627(ЦВ) во льдах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188640"/>
            <a:ext cx="8905767" cy="568863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Текст 2"/>
          <p:cNvSpPr txBox="1">
            <a:spLocks/>
          </p:cNvSpPr>
          <p:nvPr/>
        </p:nvSpPr>
        <p:spPr>
          <a:xfrm>
            <a:off x="572756" y="6021288"/>
            <a:ext cx="8219552" cy="3594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ru-RU" b="1" baseline="30000" dirty="0"/>
              <a:t>АПЛ проекта 627 «ЛЕНИНСКИЙ КОМСОМОЛ» в походе на Северный полюс</a:t>
            </a:r>
          </a:p>
          <a:p>
            <a:pPr>
              <a:lnSpc>
                <a:spcPct val="120000"/>
              </a:lnSpc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09232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8640"/>
            <a:ext cx="9144000" cy="669360"/>
          </a:xfrm>
          <a:prstGeom prst="rect">
            <a:avLst/>
          </a:prstGeom>
        </p:spPr>
      </p:pic>
      <p:pic>
        <p:nvPicPr>
          <p:cNvPr id="3" name="Рисунок 2" descr="627_книга_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4033" y="129189"/>
            <a:ext cx="7597191" cy="591877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967263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8640"/>
            <a:ext cx="9144000" cy="66936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" y="550513"/>
            <a:ext cx="8591550" cy="513397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180870" y="5809939"/>
            <a:ext cx="9057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Ночная </a:t>
            </a:r>
            <a:r>
              <a:rPr lang="ru-RU" b="1"/>
              <a:t>транспортировка носовой </a:t>
            </a:r>
            <a:r>
              <a:rPr lang="ru-RU" b="1" dirty="0"/>
              <a:t>части АПЛ К-3 в музейный комплекс по г. Кронштадту</a:t>
            </a:r>
          </a:p>
        </p:txBody>
      </p:sp>
    </p:spTree>
    <p:extLst>
      <p:ext uri="{BB962C8B-B14F-4D97-AF65-F5344CB8AC3E}">
        <p14:creationId xmlns:p14="http://schemas.microsoft.com/office/powerpoint/2010/main" val="22443216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8640"/>
            <a:ext cx="9144000" cy="66936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67" y="415122"/>
            <a:ext cx="8742066" cy="491741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420759" y="5522798"/>
            <a:ext cx="84639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АПЛ К-3 «Ленинский комсомол» в музейно-историческом парке «Остров фортов»</a:t>
            </a:r>
          </a:p>
        </p:txBody>
      </p:sp>
    </p:spTree>
    <p:extLst>
      <p:ext uri="{BB962C8B-B14F-4D97-AF65-F5344CB8AC3E}">
        <p14:creationId xmlns:p14="http://schemas.microsoft.com/office/powerpoint/2010/main" val="28239298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8830"/>
            <a:ext cx="9141425" cy="66917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272" y="3895946"/>
            <a:ext cx="4791456" cy="8930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314" y="1027907"/>
            <a:ext cx="6359372" cy="1385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51247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257</TotalTime>
  <Words>477</Words>
  <Application>Microsoft Office PowerPoint</Application>
  <PresentationFormat>Экран (4:3)</PresentationFormat>
  <Paragraphs>107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Cambria</vt:lpstr>
      <vt:lpstr>Helios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Куликова Ольга Михайловна</dc:creator>
  <cp:lastModifiedBy>А З</cp:lastModifiedBy>
  <cp:revision>52</cp:revision>
  <dcterms:created xsi:type="dcterms:W3CDTF">2019-03-12T13:10:07Z</dcterms:created>
  <dcterms:modified xsi:type="dcterms:W3CDTF">2023-12-16T06:29:56Z</dcterms:modified>
</cp:coreProperties>
</file>