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2" r:id="rId1"/>
    <p:sldMasterId id="2147483685" r:id="rId2"/>
    <p:sldMasterId id="2147483691" r:id="rId3"/>
    <p:sldMasterId id="2147483694" r:id="rId4"/>
    <p:sldMasterId id="2147483697" r:id="rId5"/>
    <p:sldMasterId id="2147483687" r:id="rId6"/>
    <p:sldMasterId id="2147483709" r:id="rId7"/>
  </p:sldMasterIdLst>
  <p:notesMasterIdLst>
    <p:notesMasterId r:id="rId20"/>
  </p:notesMasterIdLst>
  <p:handoutMasterIdLst>
    <p:handoutMasterId r:id="rId21"/>
  </p:handoutMasterIdLst>
  <p:sldIdLst>
    <p:sldId id="267" r:id="rId8"/>
    <p:sldId id="285" r:id="rId9"/>
    <p:sldId id="296" r:id="rId10"/>
    <p:sldId id="286" r:id="rId11"/>
    <p:sldId id="294" r:id="rId12"/>
    <p:sldId id="287" r:id="rId13"/>
    <p:sldId id="277" r:id="rId14"/>
    <p:sldId id="278" r:id="rId15"/>
    <p:sldId id="279" r:id="rId16"/>
    <p:sldId id="283" r:id="rId17"/>
    <p:sldId id="295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542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orient="horz" pos="341">
          <p15:clr>
            <a:srgbClr val="A4A3A4"/>
          </p15:clr>
        </p15:guide>
        <p15:guide id="7" orient="horz" pos="3979">
          <p15:clr>
            <a:srgbClr val="A4A3A4"/>
          </p15:clr>
        </p15:guide>
        <p15:guide id="8" orient="horz" pos="1248">
          <p15:clr>
            <a:srgbClr val="A4A3A4"/>
          </p15:clr>
        </p15:guide>
        <p15:guide id="9" orient="horz" pos="1839">
          <p15:clr>
            <a:srgbClr val="A4A3A4"/>
          </p15:clr>
        </p15:guide>
        <p15:guide id="10" orient="horz" pos="2745">
          <p15:clr>
            <a:srgbClr val="A4A3A4"/>
          </p15:clr>
        </p15:guide>
        <p15:guide id="11" orient="horz" pos="3542">
          <p15:clr>
            <a:srgbClr val="A4A3A4"/>
          </p15:clr>
        </p15:guide>
        <p15:guide id="12" orient="horz" pos="945">
          <p15:clr>
            <a:srgbClr val="A4A3A4"/>
          </p15:clr>
        </p15:guide>
        <p15:guide id="13" orient="horz" pos="866">
          <p15:clr>
            <a:srgbClr val="A4A3A4"/>
          </p15:clr>
        </p15:guide>
        <p15:guide id="14" orient="horz" pos="556">
          <p15:clr>
            <a:srgbClr val="A4A3A4"/>
          </p15:clr>
        </p15:guide>
        <p15:guide id="15" orient="horz" pos="285">
          <p15:clr>
            <a:srgbClr val="A4A3A4"/>
          </p15:clr>
        </p15:guide>
        <p15:guide id="16" pos="2959">
          <p15:clr>
            <a:srgbClr val="A4A3A4"/>
          </p15:clr>
        </p15:guide>
        <p15:guide id="17" pos="5421">
          <p15:clr>
            <a:srgbClr val="A4A3A4"/>
          </p15:clr>
        </p15:guide>
        <p15:guide id="18" pos="703">
          <p15:clr>
            <a:srgbClr val="A4A3A4"/>
          </p15:clr>
        </p15:guide>
        <p15:guide id="19" pos="864">
          <p15:clr>
            <a:srgbClr val="A4A3A4"/>
          </p15:clr>
        </p15:guide>
        <p15:guide id="20" pos="1227">
          <p15:clr>
            <a:srgbClr val="A4A3A4"/>
          </p15:clr>
        </p15:guide>
        <p15:guide id="21" pos="1388">
          <p15:clr>
            <a:srgbClr val="A4A3A4"/>
          </p15:clr>
        </p15:guide>
        <p15:guide id="22" pos="1750">
          <p15:clr>
            <a:srgbClr val="A4A3A4"/>
          </p15:clr>
        </p15:guide>
        <p15:guide id="23" pos="1911">
          <p15:clr>
            <a:srgbClr val="A4A3A4"/>
          </p15:clr>
        </p15:guide>
        <p15:guide id="24" pos="2275">
          <p15:clr>
            <a:srgbClr val="A4A3A4"/>
          </p15:clr>
        </p15:guide>
        <p15:guide id="25" pos="2435">
          <p15:clr>
            <a:srgbClr val="A4A3A4"/>
          </p15:clr>
        </p15:guide>
        <p15:guide id="26" pos="2799">
          <p15:clr>
            <a:srgbClr val="A4A3A4"/>
          </p15:clr>
        </p15:guide>
        <p15:guide id="27" pos="3322">
          <p15:clr>
            <a:srgbClr val="A4A3A4"/>
          </p15:clr>
        </p15:guide>
        <p15:guide id="28" pos="3483">
          <p15:clr>
            <a:srgbClr val="A4A3A4"/>
          </p15:clr>
        </p15:guide>
        <p15:guide id="29" pos="3847">
          <p15:clr>
            <a:srgbClr val="A4A3A4"/>
          </p15:clr>
        </p15:guide>
        <p15:guide id="30" pos="4008">
          <p15:clr>
            <a:srgbClr val="A4A3A4"/>
          </p15:clr>
        </p15:guide>
        <p15:guide id="31" pos="4371">
          <p15:clr>
            <a:srgbClr val="A4A3A4"/>
          </p15:clr>
        </p15:guide>
        <p15:guide id="32" pos="4530">
          <p15:clr>
            <a:srgbClr val="A4A3A4"/>
          </p15:clr>
        </p15:guide>
        <p15:guide id="33" pos="4895">
          <p15:clr>
            <a:srgbClr val="A4A3A4"/>
          </p15:clr>
        </p15:guide>
        <p15:guide id="34" pos="505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  <a:srgbClr val="0033CC"/>
    <a:srgbClr val="FF66FF"/>
    <a:srgbClr val="FF0066"/>
    <a:srgbClr val="CC0099"/>
    <a:srgbClr val="0000FF"/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279" autoAdjust="0"/>
    <p:restoredTop sz="94680"/>
  </p:normalViewPr>
  <p:slideViewPr>
    <p:cSldViewPr snapToGrid="0">
      <p:cViewPr varScale="1">
        <p:scale>
          <a:sx n="127" d="100"/>
          <a:sy n="127" d="100"/>
        </p:scale>
        <p:origin x="1504" y="176"/>
      </p:cViewPr>
      <p:guideLst>
        <p:guide orient="horz" pos="2160"/>
        <p:guide pos="2880"/>
        <p:guide pos="5420"/>
        <p:guide pos="340"/>
        <p:guide orient="horz" pos="3974"/>
        <p:guide orient="horz" pos="341"/>
        <p:guide orient="horz" pos="3979"/>
        <p:guide orient="horz" pos="1248"/>
        <p:guide orient="horz" pos="1839"/>
        <p:guide orient="horz" pos="2745"/>
        <p:guide orient="horz" pos="3542"/>
        <p:guide orient="horz" pos="945"/>
        <p:guide orient="horz" pos="866"/>
        <p:guide orient="horz" pos="556"/>
        <p:guide orient="horz" pos="285"/>
        <p:guide pos="2959"/>
        <p:guide pos="5421"/>
        <p:guide pos="703"/>
        <p:guide pos="864"/>
        <p:guide pos="1227"/>
        <p:guide pos="1388"/>
        <p:guide pos="1750"/>
        <p:guide pos="1911"/>
        <p:guide pos="2275"/>
        <p:guide pos="2435"/>
        <p:guide pos="2799"/>
        <p:guide pos="3322"/>
        <p:guide pos="3483"/>
        <p:guide pos="3847"/>
        <p:guide pos="4008"/>
        <p:guide pos="4371"/>
        <p:guide pos="4530"/>
        <p:guide pos="4895"/>
        <p:guide pos="5056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97" d="100"/>
          <a:sy n="97" d="100"/>
        </p:scale>
        <p:origin x="-358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viewProps" Target="view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B17412-11B1-4D25-BA50-CDFB56973D92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0EF7115-5415-4975-9AD3-F1B9B143AA4D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Основы безопасности</a:t>
          </a:r>
        </a:p>
      </dgm:t>
    </dgm:pt>
    <dgm:pt modelId="{606B2979-A07D-4A11-949B-76CF7F213AE2}" type="parTrans" cxnId="{CB4B9B41-87F4-49CA-A519-C579B4537B52}">
      <dgm:prSet/>
      <dgm:spPr/>
      <dgm:t>
        <a:bodyPr/>
        <a:lstStyle/>
        <a:p>
          <a:endParaRPr lang="ru-RU"/>
        </a:p>
      </dgm:t>
    </dgm:pt>
    <dgm:pt modelId="{F04DA48A-2422-49AB-B212-3504690D0D37}" type="sibTrans" cxnId="{CB4B9B41-87F4-49CA-A519-C579B4537B52}">
      <dgm:prSet/>
      <dgm:spPr/>
      <dgm:t>
        <a:bodyPr/>
        <a:lstStyle/>
        <a:p>
          <a:endParaRPr lang="ru-RU"/>
        </a:p>
      </dgm:t>
    </dgm:pt>
    <dgm:pt modelId="{3DC51B8E-502A-445E-885F-6D24D9AA8464}">
      <dgm:prSet phldrT="[Текст]" custT="1"/>
      <dgm:spPr/>
      <dgm:t>
        <a:bodyPr/>
        <a:lstStyle/>
        <a:p>
          <a:pPr algn="ctr"/>
          <a:r>
            <a:rPr lang="ru-RU" sz="1800" dirty="0">
              <a:latin typeface="Arial" pitchFamily="34" charset="0"/>
              <a:cs typeface="Arial" pitchFamily="34" charset="0"/>
            </a:rPr>
            <a:t>Требования безопасности</a:t>
          </a:r>
        </a:p>
      </dgm:t>
    </dgm:pt>
    <dgm:pt modelId="{D7661ED4-DE93-4975-9040-80407F5312A8}" type="parTrans" cxnId="{030DCD6F-4417-408C-8EEE-C3B1BC033EC1}">
      <dgm:prSet/>
      <dgm:spPr/>
      <dgm:t>
        <a:bodyPr/>
        <a:lstStyle/>
        <a:p>
          <a:endParaRPr lang="ru-RU"/>
        </a:p>
      </dgm:t>
    </dgm:pt>
    <dgm:pt modelId="{C00D3520-A9FD-4FF9-8ED3-F0E336B19BD3}" type="sibTrans" cxnId="{030DCD6F-4417-408C-8EEE-C3B1BC033EC1}">
      <dgm:prSet/>
      <dgm:spPr/>
      <dgm:t>
        <a:bodyPr/>
        <a:lstStyle/>
        <a:p>
          <a:endParaRPr lang="ru-RU"/>
        </a:p>
      </dgm:t>
    </dgm:pt>
    <dgm:pt modelId="{8239D786-DA7F-4B0D-813E-4969590AA94D}">
      <dgm:prSet phldrT="[Текст]" custT="1"/>
      <dgm:spPr/>
      <dgm:t>
        <a:bodyPr/>
        <a:lstStyle/>
        <a:p>
          <a:pPr algn="l"/>
          <a:r>
            <a:rPr lang="ru-RU" sz="1800" dirty="0">
              <a:latin typeface="Arial" pitchFamily="34" charset="0"/>
              <a:cs typeface="Arial" pitchFamily="34" charset="0"/>
            </a:rPr>
            <a:t>Общие требования безопасности</a:t>
          </a:r>
        </a:p>
      </dgm:t>
    </dgm:pt>
    <dgm:pt modelId="{C4ACD998-A2D5-4C9A-A090-A4179481D63B}" type="parTrans" cxnId="{B4323526-62C9-46C8-9AE3-97B79CB68E5E}">
      <dgm:prSet/>
      <dgm:spPr/>
      <dgm:t>
        <a:bodyPr/>
        <a:lstStyle/>
        <a:p>
          <a:endParaRPr lang="ru-RU"/>
        </a:p>
      </dgm:t>
    </dgm:pt>
    <dgm:pt modelId="{6403337B-2885-4E0B-8D6A-5FAA0CD6AAC0}" type="sibTrans" cxnId="{B4323526-62C9-46C8-9AE3-97B79CB68E5E}">
      <dgm:prSet/>
      <dgm:spPr/>
      <dgm:t>
        <a:bodyPr/>
        <a:lstStyle/>
        <a:p>
          <a:endParaRPr lang="ru-RU"/>
        </a:p>
      </dgm:t>
    </dgm:pt>
    <dgm:pt modelId="{0D7C1BD2-DC91-4B94-87A8-3EFAA3471CEB}">
      <dgm:prSet phldrT="[Текст]" custT="1"/>
      <dgm:spPr/>
      <dgm:t>
        <a:bodyPr/>
        <a:lstStyle/>
        <a:p>
          <a:pPr algn="l"/>
          <a:r>
            <a:rPr lang="ru-RU" sz="1800" dirty="0">
              <a:latin typeface="Arial" pitchFamily="34" charset="0"/>
              <a:cs typeface="Arial" pitchFamily="34" charset="0"/>
            </a:rPr>
            <a:t>Конкретные требования по безопасности</a:t>
          </a:r>
        </a:p>
      </dgm:t>
    </dgm:pt>
    <dgm:pt modelId="{FE0C1FCD-6F3F-4E1D-AF02-A7109FEF485F}" type="parTrans" cxnId="{82910EAB-F592-4765-9814-94C9AEAEEDC5}">
      <dgm:prSet/>
      <dgm:spPr/>
      <dgm:t>
        <a:bodyPr/>
        <a:lstStyle/>
        <a:p>
          <a:endParaRPr lang="ru-RU"/>
        </a:p>
      </dgm:t>
    </dgm:pt>
    <dgm:pt modelId="{2921722F-D141-4F7C-BEBD-D97FDBCA9BC9}" type="sibTrans" cxnId="{82910EAB-F592-4765-9814-94C9AEAEEDC5}">
      <dgm:prSet/>
      <dgm:spPr/>
      <dgm:t>
        <a:bodyPr/>
        <a:lstStyle/>
        <a:p>
          <a:endParaRPr lang="ru-RU"/>
        </a:p>
      </dgm:t>
    </dgm:pt>
    <dgm:pt modelId="{C62D19D0-8BDB-4955-8FEF-7C0595ABD8E6}">
      <dgm:prSet phldrT="[Текст]" custT="1"/>
      <dgm:spPr/>
      <dgm:t>
        <a:bodyPr/>
        <a:lstStyle/>
        <a:p>
          <a:pPr algn="ctr"/>
          <a:r>
            <a:rPr lang="ru-RU" sz="1800" dirty="0">
              <a:latin typeface="Arial" pitchFamily="34" charset="0"/>
              <a:cs typeface="Arial" pitchFamily="34" charset="0"/>
            </a:rPr>
            <a:t>Руководства по безопасности</a:t>
          </a:r>
        </a:p>
      </dgm:t>
    </dgm:pt>
    <dgm:pt modelId="{206FA2F2-25B1-4391-97E5-375A5D688FCB}" type="parTrans" cxnId="{F0C7A02D-E017-4533-86A2-5B90A4858B8C}">
      <dgm:prSet/>
      <dgm:spPr/>
      <dgm:t>
        <a:bodyPr/>
        <a:lstStyle/>
        <a:p>
          <a:endParaRPr lang="ru-RU"/>
        </a:p>
      </dgm:t>
    </dgm:pt>
    <dgm:pt modelId="{AD1A2602-30D7-44F9-ABE2-A87D47D878A2}" type="sibTrans" cxnId="{F0C7A02D-E017-4533-86A2-5B90A4858B8C}">
      <dgm:prSet/>
      <dgm:spPr/>
      <dgm:t>
        <a:bodyPr/>
        <a:lstStyle/>
        <a:p>
          <a:endParaRPr lang="ru-RU"/>
        </a:p>
      </dgm:t>
    </dgm:pt>
    <dgm:pt modelId="{49658139-E6F1-4D6B-BB58-D39655718062}">
      <dgm:prSet phldrT="[Текст]" custT="1"/>
      <dgm:spPr/>
      <dgm:t>
        <a:bodyPr/>
        <a:lstStyle/>
        <a:p>
          <a:pPr algn="l"/>
          <a:r>
            <a:rPr lang="ru-RU" sz="1800" dirty="0">
              <a:latin typeface="Arial" pitchFamily="34" charset="0"/>
              <a:cs typeface="Arial" pitchFamily="34" charset="0"/>
            </a:rPr>
            <a:t>Общие руководства</a:t>
          </a:r>
        </a:p>
      </dgm:t>
    </dgm:pt>
    <dgm:pt modelId="{18044499-4F99-44C3-84CD-4D0DC4AA0C36}" type="parTrans" cxnId="{D4244E8F-EE2E-488E-A14D-270E44565873}">
      <dgm:prSet/>
      <dgm:spPr/>
      <dgm:t>
        <a:bodyPr/>
        <a:lstStyle/>
        <a:p>
          <a:endParaRPr lang="ru-RU"/>
        </a:p>
      </dgm:t>
    </dgm:pt>
    <dgm:pt modelId="{34219B8C-7EE4-462E-A5A0-8038BA9B5D66}" type="sibTrans" cxnId="{D4244E8F-EE2E-488E-A14D-270E44565873}">
      <dgm:prSet/>
      <dgm:spPr/>
      <dgm:t>
        <a:bodyPr/>
        <a:lstStyle/>
        <a:p>
          <a:endParaRPr lang="ru-RU"/>
        </a:p>
      </dgm:t>
    </dgm:pt>
    <dgm:pt modelId="{96073F65-D7F3-4925-9625-09FC6AE18E60}">
      <dgm:prSet phldrT="[Текст]" custT="1"/>
      <dgm:spPr/>
      <dgm:t>
        <a:bodyPr/>
        <a:lstStyle/>
        <a:p>
          <a:pPr algn="l"/>
          <a:r>
            <a:rPr lang="ru-RU" sz="1800" dirty="0">
              <a:latin typeface="Arial" pitchFamily="34" charset="0"/>
              <a:cs typeface="Arial" pitchFamily="34" charset="0"/>
            </a:rPr>
            <a:t>Конкретные руководства</a:t>
          </a:r>
        </a:p>
      </dgm:t>
    </dgm:pt>
    <dgm:pt modelId="{0644712F-225D-4657-821C-F7C4981AA1BE}" type="parTrans" cxnId="{FBCAE019-069B-4D1B-B99C-0B3CE57B96DF}">
      <dgm:prSet/>
      <dgm:spPr/>
      <dgm:t>
        <a:bodyPr/>
        <a:lstStyle/>
        <a:p>
          <a:endParaRPr lang="ru-RU"/>
        </a:p>
      </dgm:t>
    </dgm:pt>
    <dgm:pt modelId="{A03B24C9-2C04-4108-BA33-77FF3D3ACB2B}" type="sibTrans" cxnId="{FBCAE019-069B-4D1B-B99C-0B3CE57B96DF}">
      <dgm:prSet/>
      <dgm:spPr/>
      <dgm:t>
        <a:bodyPr/>
        <a:lstStyle/>
        <a:p>
          <a:endParaRPr lang="ru-RU"/>
        </a:p>
      </dgm:t>
    </dgm:pt>
    <dgm:pt modelId="{7FEF60EB-D7D9-448B-92D3-D2C44A6311B7}" type="pres">
      <dgm:prSet presAssocID="{1BB17412-11B1-4D25-BA50-CDFB56973D92}" presName="compositeShape" presStyleCnt="0">
        <dgm:presLayoutVars>
          <dgm:dir/>
          <dgm:resizeHandles/>
        </dgm:presLayoutVars>
      </dgm:prSet>
      <dgm:spPr/>
    </dgm:pt>
    <dgm:pt modelId="{FF314368-4DDB-45A3-B29A-353E3B67CE46}" type="pres">
      <dgm:prSet presAssocID="{1BB17412-11B1-4D25-BA50-CDFB56973D92}" presName="pyramid" presStyleLbl="node1" presStyleIdx="0" presStyleCnt="1" custScaleX="115020" custScaleY="99232" custLinFactNeighborX="-45978" custLinFactNeighborY="384"/>
      <dgm:spPr>
        <a:gradFill rotWithShape="0">
          <a:gsLst>
            <a:gs pos="100000">
              <a:schemeClr val="tx2">
                <a:lumMod val="60000"/>
                <a:lumOff val="40000"/>
              </a:schemeClr>
            </a:gs>
            <a:gs pos="50000">
              <a:schemeClr val="tx2">
                <a:lumMod val="40000"/>
                <a:lumOff val="60000"/>
              </a:schemeClr>
            </a:gs>
            <a:gs pos="0">
              <a:schemeClr val="bg1"/>
            </a:gs>
          </a:gsLst>
          <a:lin ang="5400000" scaled="0"/>
        </a:gradFill>
      </dgm:spPr>
    </dgm:pt>
    <dgm:pt modelId="{91CA1172-9051-4EC3-93D2-817DF052C07F}" type="pres">
      <dgm:prSet presAssocID="{1BB17412-11B1-4D25-BA50-CDFB56973D92}" presName="theList" presStyleCnt="0"/>
      <dgm:spPr/>
    </dgm:pt>
    <dgm:pt modelId="{2AAB7153-6515-462E-95C3-B97FFFECB393}" type="pres">
      <dgm:prSet presAssocID="{C0EF7115-5415-4975-9AD3-F1B9B143AA4D}" presName="aNode" presStyleLbl="fgAcc1" presStyleIdx="0" presStyleCnt="3" custScaleX="187103" custLinFactY="17052" custLinFactNeighborX="-63012" custLinFactNeighborY="100000">
        <dgm:presLayoutVars>
          <dgm:bulletEnabled val="1"/>
        </dgm:presLayoutVars>
      </dgm:prSet>
      <dgm:spPr/>
    </dgm:pt>
    <dgm:pt modelId="{DA7F2DC5-02CA-44D1-8667-9850D8CFF88E}" type="pres">
      <dgm:prSet presAssocID="{C0EF7115-5415-4975-9AD3-F1B9B143AA4D}" presName="aSpace" presStyleCnt="0"/>
      <dgm:spPr/>
    </dgm:pt>
    <dgm:pt modelId="{403D465E-EDE3-4C25-9456-C4CAC075FC64}" type="pres">
      <dgm:prSet presAssocID="{3DC51B8E-502A-445E-885F-6D24D9AA8464}" presName="aNode" presStyleLbl="fgAcc1" presStyleIdx="1" presStyleCnt="3" custScaleX="187103" custLinFactY="19800" custLinFactNeighborX="-63012" custLinFactNeighborY="100000">
        <dgm:presLayoutVars>
          <dgm:bulletEnabled val="1"/>
        </dgm:presLayoutVars>
      </dgm:prSet>
      <dgm:spPr/>
    </dgm:pt>
    <dgm:pt modelId="{78F9A482-B4D8-4FE3-9764-158A969E5F18}" type="pres">
      <dgm:prSet presAssocID="{3DC51B8E-502A-445E-885F-6D24D9AA8464}" presName="aSpace" presStyleCnt="0"/>
      <dgm:spPr/>
    </dgm:pt>
    <dgm:pt modelId="{5B9C1B2C-F1EB-44A6-BC75-A04B9A542C38}" type="pres">
      <dgm:prSet presAssocID="{C62D19D0-8BDB-4955-8FEF-7C0595ABD8E6}" presName="aNode" presStyleLbl="fgAcc1" presStyleIdx="2" presStyleCnt="3" custScaleX="187103" custLinFactY="22548" custLinFactNeighborX="-63012" custLinFactNeighborY="100000">
        <dgm:presLayoutVars>
          <dgm:bulletEnabled val="1"/>
        </dgm:presLayoutVars>
      </dgm:prSet>
      <dgm:spPr/>
    </dgm:pt>
    <dgm:pt modelId="{BE36B23A-B37C-431B-8CD3-34332F2D5684}" type="pres">
      <dgm:prSet presAssocID="{C62D19D0-8BDB-4955-8FEF-7C0595ABD8E6}" presName="aSpace" presStyleCnt="0"/>
      <dgm:spPr/>
    </dgm:pt>
  </dgm:ptLst>
  <dgm:cxnLst>
    <dgm:cxn modelId="{ECBD2310-7A28-4AAC-B745-73C8513F90DC}" type="presOf" srcId="{C0EF7115-5415-4975-9AD3-F1B9B143AA4D}" destId="{2AAB7153-6515-462E-95C3-B97FFFECB393}" srcOrd="0" destOrd="0" presId="urn:microsoft.com/office/officeart/2005/8/layout/pyramid2"/>
    <dgm:cxn modelId="{FBCAE019-069B-4D1B-B99C-0B3CE57B96DF}" srcId="{C62D19D0-8BDB-4955-8FEF-7C0595ABD8E6}" destId="{96073F65-D7F3-4925-9625-09FC6AE18E60}" srcOrd="1" destOrd="0" parTransId="{0644712F-225D-4657-821C-F7C4981AA1BE}" sibTransId="{A03B24C9-2C04-4108-BA33-77FF3D3ACB2B}"/>
    <dgm:cxn modelId="{B4323526-62C9-46C8-9AE3-97B79CB68E5E}" srcId="{3DC51B8E-502A-445E-885F-6D24D9AA8464}" destId="{8239D786-DA7F-4B0D-813E-4969590AA94D}" srcOrd="0" destOrd="0" parTransId="{C4ACD998-A2D5-4C9A-A090-A4179481D63B}" sibTransId="{6403337B-2885-4E0B-8D6A-5FAA0CD6AAC0}"/>
    <dgm:cxn modelId="{C028C32A-C373-4C19-ACF8-8A4C77D15D13}" type="presOf" srcId="{3DC51B8E-502A-445E-885F-6D24D9AA8464}" destId="{403D465E-EDE3-4C25-9456-C4CAC075FC64}" srcOrd="0" destOrd="0" presId="urn:microsoft.com/office/officeart/2005/8/layout/pyramid2"/>
    <dgm:cxn modelId="{F0C7A02D-E017-4533-86A2-5B90A4858B8C}" srcId="{1BB17412-11B1-4D25-BA50-CDFB56973D92}" destId="{C62D19D0-8BDB-4955-8FEF-7C0595ABD8E6}" srcOrd="2" destOrd="0" parTransId="{206FA2F2-25B1-4391-97E5-375A5D688FCB}" sibTransId="{AD1A2602-30D7-44F9-ABE2-A87D47D878A2}"/>
    <dgm:cxn modelId="{F21CFE38-FC20-4BC6-AE2F-C13835E280AC}" type="presOf" srcId="{49658139-E6F1-4D6B-BB58-D39655718062}" destId="{5B9C1B2C-F1EB-44A6-BC75-A04B9A542C38}" srcOrd="0" destOrd="1" presId="urn:microsoft.com/office/officeart/2005/8/layout/pyramid2"/>
    <dgm:cxn modelId="{EC8DBE3F-25AB-4190-89AB-1FBC613B9DAD}" type="presOf" srcId="{96073F65-D7F3-4925-9625-09FC6AE18E60}" destId="{5B9C1B2C-F1EB-44A6-BC75-A04B9A542C38}" srcOrd="0" destOrd="2" presId="urn:microsoft.com/office/officeart/2005/8/layout/pyramid2"/>
    <dgm:cxn modelId="{CB4B9B41-87F4-49CA-A519-C579B4537B52}" srcId="{1BB17412-11B1-4D25-BA50-CDFB56973D92}" destId="{C0EF7115-5415-4975-9AD3-F1B9B143AA4D}" srcOrd="0" destOrd="0" parTransId="{606B2979-A07D-4A11-949B-76CF7F213AE2}" sibTransId="{F04DA48A-2422-49AB-B212-3504690D0D37}"/>
    <dgm:cxn modelId="{CDF3254B-4883-4382-A890-9280EE912FA6}" type="presOf" srcId="{C62D19D0-8BDB-4955-8FEF-7C0595ABD8E6}" destId="{5B9C1B2C-F1EB-44A6-BC75-A04B9A542C38}" srcOrd="0" destOrd="0" presId="urn:microsoft.com/office/officeart/2005/8/layout/pyramid2"/>
    <dgm:cxn modelId="{030DCD6F-4417-408C-8EEE-C3B1BC033EC1}" srcId="{1BB17412-11B1-4D25-BA50-CDFB56973D92}" destId="{3DC51B8E-502A-445E-885F-6D24D9AA8464}" srcOrd="1" destOrd="0" parTransId="{D7661ED4-DE93-4975-9040-80407F5312A8}" sibTransId="{C00D3520-A9FD-4FF9-8ED3-F0E336B19BD3}"/>
    <dgm:cxn modelId="{5FD74C81-1EBD-4D24-BE36-971DBA23951D}" type="presOf" srcId="{8239D786-DA7F-4B0D-813E-4969590AA94D}" destId="{403D465E-EDE3-4C25-9456-C4CAC075FC64}" srcOrd="0" destOrd="1" presId="urn:microsoft.com/office/officeart/2005/8/layout/pyramid2"/>
    <dgm:cxn modelId="{D4244E8F-EE2E-488E-A14D-270E44565873}" srcId="{C62D19D0-8BDB-4955-8FEF-7C0595ABD8E6}" destId="{49658139-E6F1-4D6B-BB58-D39655718062}" srcOrd="0" destOrd="0" parTransId="{18044499-4F99-44C3-84CD-4D0DC4AA0C36}" sibTransId="{34219B8C-7EE4-462E-A5A0-8038BA9B5D66}"/>
    <dgm:cxn modelId="{82910EAB-F592-4765-9814-94C9AEAEEDC5}" srcId="{3DC51B8E-502A-445E-885F-6D24D9AA8464}" destId="{0D7C1BD2-DC91-4B94-87A8-3EFAA3471CEB}" srcOrd="1" destOrd="0" parTransId="{FE0C1FCD-6F3F-4E1D-AF02-A7109FEF485F}" sibTransId="{2921722F-D141-4F7C-BEBD-D97FDBCA9BC9}"/>
    <dgm:cxn modelId="{33F711B5-34C8-4F37-B600-383B88A49CA2}" type="presOf" srcId="{0D7C1BD2-DC91-4B94-87A8-3EFAA3471CEB}" destId="{403D465E-EDE3-4C25-9456-C4CAC075FC64}" srcOrd="0" destOrd="2" presId="urn:microsoft.com/office/officeart/2005/8/layout/pyramid2"/>
    <dgm:cxn modelId="{950FFFF9-C363-4537-98EE-0D2422037369}" type="presOf" srcId="{1BB17412-11B1-4D25-BA50-CDFB56973D92}" destId="{7FEF60EB-D7D9-448B-92D3-D2C44A6311B7}" srcOrd="0" destOrd="0" presId="urn:microsoft.com/office/officeart/2005/8/layout/pyramid2"/>
    <dgm:cxn modelId="{58E23812-4FCD-4CB8-8B3A-535AB4F8197F}" type="presParOf" srcId="{7FEF60EB-D7D9-448B-92D3-D2C44A6311B7}" destId="{FF314368-4DDB-45A3-B29A-353E3B67CE46}" srcOrd="0" destOrd="0" presId="urn:microsoft.com/office/officeart/2005/8/layout/pyramid2"/>
    <dgm:cxn modelId="{AE8040F3-FBFE-43D2-BF9D-B506C6E12DB3}" type="presParOf" srcId="{7FEF60EB-D7D9-448B-92D3-D2C44A6311B7}" destId="{91CA1172-9051-4EC3-93D2-817DF052C07F}" srcOrd="1" destOrd="0" presId="urn:microsoft.com/office/officeart/2005/8/layout/pyramid2"/>
    <dgm:cxn modelId="{EAD3DAD1-3F3D-4592-ADCE-E0AB01B67949}" type="presParOf" srcId="{91CA1172-9051-4EC3-93D2-817DF052C07F}" destId="{2AAB7153-6515-462E-95C3-B97FFFECB393}" srcOrd="0" destOrd="0" presId="urn:microsoft.com/office/officeart/2005/8/layout/pyramid2"/>
    <dgm:cxn modelId="{A29A7F3E-D805-4EEF-A3B9-0F8A13F41520}" type="presParOf" srcId="{91CA1172-9051-4EC3-93D2-817DF052C07F}" destId="{DA7F2DC5-02CA-44D1-8667-9850D8CFF88E}" srcOrd="1" destOrd="0" presId="urn:microsoft.com/office/officeart/2005/8/layout/pyramid2"/>
    <dgm:cxn modelId="{2BCB371A-AD44-4954-982B-034E213F94B9}" type="presParOf" srcId="{91CA1172-9051-4EC3-93D2-817DF052C07F}" destId="{403D465E-EDE3-4C25-9456-C4CAC075FC64}" srcOrd="2" destOrd="0" presId="urn:microsoft.com/office/officeart/2005/8/layout/pyramid2"/>
    <dgm:cxn modelId="{8203E302-3F4D-44AE-B1F2-74C47FBA1253}" type="presParOf" srcId="{91CA1172-9051-4EC3-93D2-817DF052C07F}" destId="{78F9A482-B4D8-4FE3-9764-158A969E5F18}" srcOrd="3" destOrd="0" presId="urn:microsoft.com/office/officeart/2005/8/layout/pyramid2"/>
    <dgm:cxn modelId="{DAF50C4E-6063-4B85-8D47-34CE751EC426}" type="presParOf" srcId="{91CA1172-9051-4EC3-93D2-817DF052C07F}" destId="{5B9C1B2C-F1EB-44A6-BC75-A04B9A542C38}" srcOrd="4" destOrd="0" presId="urn:microsoft.com/office/officeart/2005/8/layout/pyramid2"/>
    <dgm:cxn modelId="{5AD8ECE7-3EA4-4F87-9DDD-804674DC2AD1}" type="presParOf" srcId="{91CA1172-9051-4EC3-93D2-817DF052C07F}" destId="{BE36B23A-B37C-431B-8CD3-34332F2D5684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BB17412-11B1-4D25-BA50-CDFB56973D92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0EF7115-5415-4975-9AD3-F1B9B143AA4D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Конституция</a:t>
          </a:r>
        </a:p>
      </dgm:t>
    </dgm:pt>
    <dgm:pt modelId="{606B2979-A07D-4A11-949B-76CF7F213AE2}" type="parTrans" cxnId="{CB4B9B41-87F4-49CA-A519-C579B4537B52}">
      <dgm:prSet/>
      <dgm:spPr/>
      <dgm:t>
        <a:bodyPr/>
        <a:lstStyle/>
        <a:p>
          <a:endParaRPr lang="ru-RU"/>
        </a:p>
      </dgm:t>
    </dgm:pt>
    <dgm:pt modelId="{F04DA48A-2422-49AB-B212-3504690D0D37}" type="sibTrans" cxnId="{CB4B9B41-87F4-49CA-A519-C579B4537B52}">
      <dgm:prSet/>
      <dgm:spPr/>
      <dgm:t>
        <a:bodyPr/>
        <a:lstStyle/>
        <a:p>
          <a:endParaRPr lang="ru-RU"/>
        </a:p>
      </dgm:t>
    </dgm:pt>
    <dgm:pt modelId="{B2CAA498-6E2F-4D77-8CCF-F8351C0EA676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Международные правовые акты</a:t>
          </a:r>
        </a:p>
      </dgm:t>
    </dgm:pt>
    <dgm:pt modelId="{D89540CB-C32B-48BC-87E7-291519438F55}" type="parTrans" cxnId="{63CD96D8-8259-4EC8-A151-FC4890A980D9}">
      <dgm:prSet/>
      <dgm:spPr/>
      <dgm:t>
        <a:bodyPr/>
        <a:lstStyle/>
        <a:p>
          <a:endParaRPr lang="ru-RU"/>
        </a:p>
      </dgm:t>
    </dgm:pt>
    <dgm:pt modelId="{C193EB0B-1ABD-4863-B98D-399C536FA1BC}" type="sibTrans" cxnId="{63CD96D8-8259-4EC8-A151-FC4890A980D9}">
      <dgm:prSet/>
      <dgm:spPr/>
      <dgm:t>
        <a:bodyPr/>
        <a:lstStyle/>
        <a:p>
          <a:endParaRPr lang="ru-RU"/>
        </a:p>
      </dgm:t>
    </dgm:pt>
    <dgm:pt modelId="{F9A74A15-CF57-4AB8-97A6-2E414EA4AAB5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Федеральные законы</a:t>
          </a:r>
        </a:p>
      </dgm:t>
    </dgm:pt>
    <dgm:pt modelId="{466DEF46-4CB5-4DFA-ABBC-49A53E4B07FE}" type="parTrans" cxnId="{B03AEFB8-A2DB-41C7-8F3F-30BAA2830A84}">
      <dgm:prSet/>
      <dgm:spPr/>
      <dgm:t>
        <a:bodyPr/>
        <a:lstStyle/>
        <a:p>
          <a:endParaRPr lang="ru-RU"/>
        </a:p>
      </dgm:t>
    </dgm:pt>
    <dgm:pt modelId="{8DAAA03C-64FC-4375-9AF6-7E43DD6E196A}" type="sibTrans" cxnId="{B03AEFB8-A2DB-41C7-8F3F-30BAA2830A84}">
      <dgm:prSet/>
      <dgm:spPr/>
      <dgm:t>
        <a:bodyPr/>
        <a:lstStyle/>
        <a:p>
          <a:endParaRPr lang="ru-RU"/>
        </a:p>
      </dgm:t>
    </dgm:pt>
    <dgm:pt modelId="{F5FC42BB-92C0-4945-9238-B942BEFDF870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Нормативные правовые акты Правительства и Президента</a:t>
          </a:r>
        </a:p>
      </dgm:t>
    </dgm:pt>
    <dgm:pt modelId="{B2CE3290-8F6A-45B0-8E6C-26858D0741F7}" type="parTrans" cxnId="{485C6872-B625-4CA5-9849-C2EE5F480AA5}">
      <dgm:prSet/>
      <dgm:spPr/>
      <dgm:t>
        <a:bodyPr/>
        <a:lstStyle/>
        <a:p>
          <a:endParaRPr lang="ru-RU"/>
        </a:p>
      </dgm:t>
    </dgm:pt>
    <dgm:pt modelId="{29725BF1-8A52-4477-BAFD-A069DA7A5F98}" type="sibTrans" cxnId="{485C6872-B625-4CA5-9849-C2EE5F480AA5}">
      <dgm:prSet/>
      <dgm:spPr/>
      <dgm:t>
        <a:bodyPr/>
        <a:lstStyle/>
        <a:p>
          <a:endParaRPr lang="ru-RU"/>
        </a:p>
      </dgm:t>
    </dgm:pt>
    <dgm:pt modelId="{10C4C190-4C2C-4C71-89BB-F28FCE180E65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Федеральные нормы и правила в области использования атомной энергии</a:t>
          </a:r>
        </a:p>
      </dgm:t>
    </dgm:pt>
    <dgm:pt modelId="{9E4828D3-5E18-49E2-A9B8-094EF7DB693F}" type="parTrans" cxnId="{D25817EE-7E0A-4725-BC00-4B748347CE9D}">
      <dgm:prSet/>
      <dgm:spPr/>
      <dgm:t>
        <a:bodyPr/>
        <a:lstStyle/>
        <a:p>
          <a:endParaRPr lang="ru-RU"/>
        </a:p>
      </dgm:t>
    </dgm:pt>
    <dgm:pt modelId="{179F383C-0E36-47CB-AF98-83A30B1AE948}" type="sibTrans" cxnId="{D25817EE-7E0A-4725-BC00-4B748347CE9D}">
      <dgm:prSet/>
      <dgm:spPr/>
      <dgm:t>
        <a:bodyPr/>
        <a:lstStyle/>
        <a:p>
          <a:endParaRPr lang="ru-RU"/>
        </a:p>
      </dgm:t>
    </dgm:pt>
    <dgm:pt modelId="{B2E5E64A-0921-4B33-9177-257DAC5C749B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Руководства по безопасности</a:t>
          </a:r>
        </a:p>
      </dgm:t>
    </dgm:pt>
    <dgm:pt modelId="{05F2B16A-6983-4545-9DF5-AE4AD2BFBB9E}" type="parTrans" cxnId="{93DF2CFF-EB6B-4607-B24A-344F3BED8C32}">
      <dgm:prSet/>
      <dgm:spPr/>
      <dgm:t>
        <a:bodyPr/>
        <a:lstStyle/>
        <a:p>
          <a:endParaRPr lang="ru-RU"/>
        </a:p>
      </dgm:t>
    </dgm:pt>
    <dgm:pt modelId="{69DC53F5-15E4-4855-905D-2D1EF841AA9A}" type="sibTrans" cxnId="{93DF2CFF-EB6B-4607-B24A-344F3BED8C32}">
      <dgm:prSet/>
      <dgm:spPr/>
      <dgm:t>
        <a:bodyPr/>
        <a:lstStyle/>
        <a:p>
          <a:endParaRPr lang="ru-RU"/>
        </a:p>
      </dgm:t>
    </dgm:pt>
    <dgm:pt modelId="{7FEF60EB-D7D9-448B-92D3-D2C44A6311B7}" type="pres">
      <dgm:prSet presAssocID="{1BB17412-11B1-4D25-BA50-CDFB56973D92}" presName="compositeShape" presStyleCnt="0">
        <dgm:presLayoutVars>
          <dgm:dir/>
          <dgm:resizeHandles/>
        </dgm:presLayoutVars>
      </dgm:prSet>
      <dgm:spPr/>
    </dgm:pt>
    <dgm:pt modelId="{FF314368-4DDB-45A3-B29A-353E3B67CE46}" type="pres">
      <dgm:prSet presAssocID="{1BB17412-11B1-4D25-BA50-CDFB56973D92}" presName="pyramid" presStyleLbl="node1" presStyleIdx="0" presStyleCnt="1" custScaleX="115546"/>
      <dgm:spPr>
        <a:gradFill rotWithShape="0">
          <a:gsLst>
            <a:gs pos="100000">
              <a:schemeClr val="tx2">
                <a:lumMod val="60000"/>
                <a:lumOff val="40000"/>
              </a:schemeClr>
            </a:gs>
            <a:gs pos="50000">
              <a:schemeClr val="tx2">
                <a:lumMod val="40000"/>
                <a:lumOff val="60000"/>
              </a:schemeClr>
            </a:gs>
            <a:gs pos="0">
              <a:schemeClr val="bg1"/>
            </a:gs>
          </a:gsLst>
          <a:lin ang="5400000" scaled="0"/>
        </a:gradFill>
      </dgm:spPr>
    </dgm:pt>
    <dgm:pt modelId="{91CA1172-9051-4EC3-93D2-817DF052C07F}" type="pres">
      <dgm:prSet presAssocID="{1BB17412-11B1-4D25-BA50-CDFB56973D92}" presName="theList" presStyleCnt="0"/>
      <dgm:spPr/>
    </dgm:pt>
    <dgm:pt modelId="{2AAB7153-6515-462E-95C3-B97FFFECB393}" type="pres">
      <dgm:prSet presAssocID="{C0EF7115-5415-4975-9AD3-F1B9B143AA4D}" presName="aNode" presStyleLbl="fgAcc1" presStyleIdx="0" presStyleCnt="6" custScaleX="193263" custLinFactY="46807" custLinFactNeighborX="-50264" custLinFactNeighborY="100000">
        <dgm:presLayoutVars>
          <dgm:bulletEnabled val="1"/>
        </dgm:presLayoutVars>
      </dgm:prSet>
      <dgm:spPr/>
    </dgm:pt>
    <dgm:pt modelId="{DA7F2DC5-02CA-44D1-8667-9850D8CFF88E}" type="pres">
      <dgm:prSet presAssocID="{C0EF7115-5415-4975-9AD3-F1B9B143AA4D}" presName="aSpace" presStyleCnt="0"/>
      <dgm:spPr/>
    </dgm:pt>
    <dgm:pt modelId="{D784BFDB-968B-4C8E-AA19-205192E02FCB}" type="pres">
      <dgm:prSet presAssocID="{B2CAA498-6E2F-4D77-8CCF-F8351C0EA676}" presName="aNode" presStyleLbl="fgAcc1" presStyleIdx="1" presStyleCnt="6" custScaleX="193263" custLinFactY="46807" custLinFactNeighborX="-50264" custLinFactNeighborY="100000">
        <dgm:presLayoutVars>
          <dgm:bulletEnabled val="1"/>
        </dgm:presLayoutVars>
      </dgm:prSet>
      <dgm:spPr/>
    </dgm:pt>
    <dgm:pt modelId="{0CCA4729-4522-446E-840B-543C682FB11E}" type="pres">
      <dgm:prSet presAssocID="{B2CAA498-6E2F-4D77-8CCF-F8351C0EA676}" presName="aSpace" presStyleCnt="0"/>
      <dgm:spPr/>
    </dgm:pt>
    <dgm:pt modelId="{64DF4456-DCB8-4621-9869-E2329D5EFD15}" type="pres">
      <dgm:prSet presAssocID="{F9A74A15-CF57-4AB8-97A6-2E414EA4AAB5}" presName="aNode" presStyleLbl="fgAcc1" presStyleIdx="2" presStyleCnt="6" custScaleX="193263" custLinFactY="46807" custLinFactNeighborX="-50264" custLinFactNeighborY="100000">
        <dgm:presLayoutVars>
          <dgm:bulletEnabled val="1"/>
        </dgm:presLayoutVars>
      </dgm:prSet>
      <dgm:spPr/>
    </dgm:pt>
    <dgm:pt modelId="{B50A6D34-7FA2-4847-99FA-A2776D8D838D}" type="pres">
      <dgm:prSet presAssocID="{F9A74A15-CF57-4AB8-97A6-2E414EA4AAB5}" presName="aSpace" presStyleCnt="0"/>
      <dgm:spPr/>
    </dgm:pt>
    <dgm:pt modelId="{D0F3EF9D-039C-44CB-85A1-026CCF176255}" type="pres">
      <dgm:prSet presAssocID="{F5FC42BB-92C0-4945-9238-B942BEFDF870}" presName="aNode" presStyleLbl="fgAcc1" presStyleIdx="3" presStyleCnt="6" custScaleX="193263" custLinFactY="46807" custLinFactNeighborX="-50264" custLinFactNeighborY="100000">
        <dgm:presLayoutVars>
          <dgm:bulletEnabled val="1"/>
        </dgm:presLayoutVars>
      </dgm:prSet>
      <dgm:spPr/>
    </dgm:pt>
    <dgm:pt modelId="{F0FB38B8-E3F7-4604-A562-E2A63487905A}" type="pres">
      <dgm:prSet presAssocID="{F5FC42BB-92C0-4945-9238-B942BEFDF870}" presName="aSpace" presStyleCnt="0"/>
      <dgm:spPr/>
    </dgm:pt>
    <dgm:pt modelId="{B9369065-1170-4BCE-BCED-489306EF915D}" type="pres">
      <dgm:prSet presAssocID="{10C4C190-4C2C-4C71-89BB-F28FCE180E65}" presName="aNode" presStyleLbl="fgAcc1" presStyleIdx="4" presStyleCnt="6" custScaleX="193263" custLinFactY="46807" custLinFactNeighborX="-50264" custLinFactNeighborY="100000">
        <dgm:presLayoutVars>
          <dgm:bulletEnabled val="1"/>
        </dgm:presLayoutVars>
      </dgm:prSet>
      <dgm:spPr/>
    </dgm:pt>
    <dgm:pt modelId="{7B964058-A86C-450B-9B10-2FFC32C6F691}" type="pres">
      <dgm:prSet presAssocID="{10C4C190-4C2C-4C71-89BB-F28FCE180E65}" presName="aSpace" presStyleCnt="0"/>
      <dgm:spPr/>
    </dgm:pt>
    <dgm:pt modelId="{240E4DF0-EA39-4FF1-8C25-000B2D8E8113}" type="pres">
      <dgm:prSet presAssocID="{B2E5E64A-0921-4B33-9177-257DAC5C749B}" presName="aNode" presStyleLbl="fgAcc1" presStyleIdx="5" presStyleCnt="6" custScaleX="193263" custLinFactY="46807" custLinFactNeighborX="-50264" custLinFactNeighborY="100000">
        <dgm:presLayoutVars>
          <dgm:bulletEnabled val="1"/>
        </dgm:presLayoutVars>
      </dgm:prSet>
      <dgm:spPr/>
    </dgm:pt>
    <dgm:pt modelId="{A2791C41-B7DD-4296-9E86-996EAF5EE26F}" type="pres">
      <dgm:prSet presAssocID="{B2E5E64A-0921-4B33-9177-257DAC5C749B}" presName="aSpace" presStyleCnt="0"/>
      <dgm:spPr/>
    </dgm:pt>
  </dgm:ptLst>
  <dgm:cxnLst>
    <dgm:cxn modelId="{A7322006-89CE-4727-B890-DDE6BE7DB874}" type="presOf" srcId="{B2E5E64A-0921-4B33-9177-257DAC5C749B}" destId="{240E4DF0-EA39-4FF1-8C25-000B2D8E8113}" srcOrd="0" destOrd="0" presId="urn:microsoft.com/office/officeart/2005/8/layout/pyramid2"/>
    <dgm:cxn modelId="{6D924D28-E45A-4074-B5A8-E68FB5114C68}" type="presOf" srcId="{C0EF7115-5415-4975-9AD3-F1B9B143AA4D}" destId="{2AAB7153-6515-462E-95C3-B97FFFECB393}" srcOrd="0" destOrd="0" presId="urn:microsoft.com/office/officeart/2005/8/layout/pyramid2"/>
    <dgm:cxn modelId="{FA138B3F-F0B4-474C-B19C-94EAAA698BBA}" type="presOf" srcId="{10C4C190-4C2C-4C71-89BB-F28FCE180E65}" destId="{B9369065-1170-4BCE-BCED-489306EF915D}" srcOrd="0" destOrd="0" presId="urn:microsoft.com/office/officeart/2005/8/layout/pyramid2"/>
    <dgm:cxn modelId="{CB4B9B41-87F4-49CA-A519-C579B4537B52}" srcId="{1BB17412-11B1-4D25-BA50-CDFB56973D92}" destId="{C0EF7115-5415-4975-9AD3-F1B9B143AA4D}" srcOrd="0" destOrd="0" parTransId="{606B2979-A07D-4A11-949B-76CF7F213AE2}" sibTransId="{F04DA48A-2422-49AB-B212-3504690D0D37}"/>
    <dgm:cxn modelId="{E76B4A43-EDE5-43A3-A00F-DD0F215B7D0F}" type="presOf" srcId="{1BB17412-11B1-4D25-BA50-CDFB56973D92}" destId="{7FEF60EB-D7D9-448B-92D3-D2C44A6311B7}" srcOrd="0" destOrd="0" presId="urn:microsoft.com/office/officeart/2005/8/layout/pyramid2"/>
    <dgm:cxn modelId="{485C6872-B625-4CA5-9849-C2EE5F480AA5}" srcId="{1BB17412-11B1-4D25-BA50-CDFB56973D92}" destId="{F5FC42BB-92C0-4945-9238-B942BEFDF870}" srcOrd="3" destOrd="0" parTransId="{B2CE3290-8F6A-45B0-8E6C-26858D0741F7}" sibTransId="{29725BF1-8A52-4477-BAFD-A069DA7A5F98}"/>
    <dgm:cxn modelId="{059C77A0-C0B0-4E2C-A15F-71B3E59C204D}" type="presOf" srcId="{B2CAA498-6E2F-4D77-8CCF-F8351C0EA676}" destId="{D784BFDB-968B-4C8E-AA19-205192E02FCB}" srcOrd="0" destOrd="0" presId="urn:microsoft.com/office/officeart/2005/8/layout/pyramid2"/>
    <dgm:cxn modelId="{B03AEFB8-A2DB-41C7-8F3F-30BAA2830A84}" srcId="{1BB17412-11B1-4D25-BA50-CDFB56973D92}" destId="{F9A74A15-CF57-4AB8-97A6-2E414EA4AAB5}" srcOrd="2" destOrd="0" parTransId="{466DEF46-4CB5-4DFA-ABBC-49A53E4B07FE}" sibTransId="{8DAAA03C-64FC-4375-9AF6-7E43DD6E196A}"/>
    <dgm:cxn modelId="{4E1031C7-E266-44D2-A93C-699772F50262}" type="presOf" srcId="{F5FC42BB-92C0-4945-9238-B942BEFDF870}" destId="{D0F3EF9D-039C-44CB-85A1-026CCF176255}" srcOrd="0" destOrd="0" presId="urn:microsoft.com/office/officeart/2005/8/layout/pyramid2"/>
    <dgm:cxn modelId="{63CD96D8-8259-4EC8-A151-FC4890A980D9}" srcId="{1BB17412-11B1-4D25-BA50-CDFB56973D92}" destId="{B2CAA498-6E2F-4D77-8CCF-F8351C0EA676}" srcOrd="1" destOrd="0" parTransId="{D89540CB-C32B-48BC-87E7-291519438F55}" sibTransId="{C193EB0B-1ABD-4863-B98D-399C536FA1BC}"/>
    <dgm:cxn modelId="{5F61FED8-B92F-43ED-9C74-2E7AEBA12E8A}" type="presOf" srcId="{F9A74A15-CF57-4AB8-97A6-2E414EA4AAB5}" destId="{64DF4456-DCB8-4621-9869-E2329D5EFD15}" srcOrd="0" destOrd="0" presId="urn:microsoft.com/office/officeart/2005/8/layout/pyramid2"/>
    <dgm:cxn modelId="{D25817EE-7E0A-4725-BC00-4B748347CE9D}" srcId="{1BB17412-11B1-4D25-BA50-CDFB56973D92}" destId="{10C4C190-4C2C-4C71-89BB-F28FCE180E65}" srcOrd="4" destOrd="0" parTransId="{9E4828D3-5E18-49E2-A9B8-094EF7DB693F}" sibTransId="{179F383C-0E36-47CB-AF98-83A30B1AE948}"/>
    <dgm:cxn modelId="{93DF2CFF-EB6B-4607-B24A-344F3BED8C32}" srcId="{1BB17412-11B1-4D25-BA50-CDFB56973D92}" destId="{B2E5E64A-0921-4B33-9177-257DAC5C749B}" srcOrd="5" destOrd="0" parTransId="{05F2B16A-6983-4545-9DF5-AE4AD2BFBB9E}" sibTransId="{69DC53F5-15E4-4855-905D-2D1EF841AA9A}"/>
    <dgm:cxn modelId="{637243D1-AAF6-414F-95AE-B50988CA2615}" type="presParOf" srcId="{7FEF60EB-D7D9-448B-92D3-D2C44A6311B7}" destId="{FF314368-4DDB-45A3-B29A-353E3B67CE46}" srcOrd="0" destOrd="0" presId="urn:microsoft.com/office/officeart/2005/8/layout/pyramid2"/>
    <dgm:cxn modelId="{D8F2A5EF-5509-46E4-8EAE-18EB0CDAB9FE}" type="presParOf" srcId="{7FEF60EB-D7D9-448B-92D3-D2C44A6311B7}" destId="{91CA1172-9051-4EC3-93D2-817DF052C07F}" srcOrd="1" destOrd="0" presId="urn:microsoft.com/office/officeart/2005/8/layout/pyramid2"/>
    <dgm:cxn modelId="{21C05AE2-5367-4D24-B0C2-42E55D88B05D}" type="presParOf" srcId="{91CA1172-9051-4EC3-93D2-817DF052C07F}" destId="{2AAB7153-6515-462E-95C3-B97FFFECB393}" srcOrd="0" destOrd="0" presId="urn:microsoft.com/office/officeart/2005/8/layout/pyramid2"/>
    <dgm:cxn modelId="{5B94C84C-E0DE-4822-9F04-D08504ADC6E4}" type="presParOf" srcId="{91CA1172-9051-4EC3-93D2-817DF052C07F}" destId="{DA7F2DC5-02CA-44D1-8667-9850D8CFF88E}" srcOrd="1" destOrd="0" presId="urn:microsoft.com/office/officeart/2005/8/layout/pyramid2"/>
    <dgm:cxn modelId="{605451E2-78D8-40C1-9D62-CC4919447947}" type="presParOf" srcId="{91CA1172-9051-4EC3-93D2-817DF052C07F}" destId="{D784BFDB-968B-4C8E-AA19-205192E02FCB}" srcOrd="2" destOrd="0" presId="urn:microsoft.com/office/officeart/2005/8/layout/pyramid2"/>
    <dgm:cxn modelId="{FD8FAE28-1551-4F52-8B68-B22A06E3F497}" type="presParOf" srcId="{91CA1172-9051-4EC3-93D2-817DF052C07F}" destId="{0CCA4729-4522-446E-840B-543C682FB11E}" srcOrd="3" destOrd="0" presId="urn:microsoft.com/office/officeart/2005/8/layout/pyramid2"/>
    <dgm:cxn modelId="{59444589-B92B-4348-AB22-D4D27278E65F}" type="presParOf" srcId="{91CA1172-9051-4EC3-93D2-817DF052C07F}" destId="{64DF4456-DCB8-4621-9869-E2329D5EFD15}" srcOrd="4" destOrd="0" presId="urn:microsoft.com/office/officeart/2005/8/layout/pyramid2"/>
    <dgm:cxn modelId="{769BFD60-3071-40CB-B6F3-6A8292F24100}" type="presParOf" srcId="{91CA1172-9051-4EC3-93D2-817DF052C07F}" destId="{B50A6D34-7FA2-4847-99FA-A2776D8D838D}" srcOrd="5" destOrd="0" presId="urn:microsoft.com/office/officeart/2005/8/layout/pyramid2"/>
    <dgm:cxn modelId="{3031E905-BF9D-4FB2-99F9-CDDAE1EEC20E}" type="presParOf" srcId="{91CA1172-9051-4EC3-93D2-817DF052C07F}" destId="{D0F3EF9D-039C-44CB-85A1-026CCF176255}" srcOrd="6" destOrd="0" presId="urn:microsoft.com/office/officeart/2005/8/layout/pyramid2"/>
    <dgm:cxn modelId="{5312BE92-4564-4A69-8E3C-22A7786741C5}" type="presParOf" srcId="{91CA1172-9051-4EC3-93D2-817DF052C07F}" destId="{F0FB38B8-E3F7-4604-A562-E2A63487905A}" srcOrd="7" destOrd="0" presId="urn:microsoft.com/office/officeart/2005/8/layout/pyramid2"/>
    <dgm:cxn modelId="{73C23D71-F5FC-4AA7-9A10-931D9C8902D5}" type="presParOf" srcId="{91CA1172-9051-4EC3-93D2-817DF052C07F}" destId="{B9369065-1170-4BCE-BCED-489306EF915D}" srcOrd="8" destOrd="0" presId="urn:microsoft.com/office/officeart/2005/8/layout/pyramid2"/>
    <dgm:cxn modelId="{34DA0063-379C-4AFA-9143-B5AB71A32890}" type="presParOf" srcId="{91CA1172-9051-4EC3-93D2-817DF052C07F}" destId="{7B964058-A86C-450B-9B10-2FFC32C6F691}" srcOrd="9" destOrd="0" presId="urn:microsoft.com/office/officeart/2005/8/layout/pyramid2"/>
    <dgm:cxn modelId="{43DE565A-BE13-4B8F-AC12-C3348133A13C}" type="presParOf" srcId="{91CA1172-9051-4EC3-93D2-817DF052C07F}" destId="{240E4DF0-EA39-4FF1-8C25-000B2D8E8113}" srcOrd="10" destOrd="0" presId="urn:microsoft.com/office/officeart/2005/8/layout/pyramid2"/>
    <dgm:cxn modelId="{E6F84F09-A511-4C87-9542-7E3BE557B906}" type="presParOf" srcId="{91CA1172-9051-4EC3-93D2-817DF052C07F}" destId="{A2791C41-B7DD-4296-9E86-996EAF5EE26F}" srcOrd="1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314368-4DDB-45A3-B29A-353E3B67CE46}">
      <dsp:nvSpPr>
        <dsp:cNvPr id="0" name=""/>
        <dsp:cNvSpPr/>
      </dsp:nvSpPr>
      <dsp:spPr>
        <a:xfrm>
          <a:off x="0" y="44988"/>
          <a:ext cx="3964405" cy="5812903"/>
        </a:xfrm>
        <a:prstGeom prst="triangle">
          <a:avLst/>
        </a:prstGeom>
        <a:gradFill rotWithShape="0">
          <a:gsLst>
            <a:gs pos="100000">
              <a:schemeClr val="tx2">
                <a:lumMod val="60000"/>
                <a:lumOff val="40000"/>
              </a:schemeClr>
            </a:gs>
            <a:gs pos="50000">
              <a:schemeClr val="tx2">
                <a:lumMod val="40000"/>
                <a:lumOff val="60000"/>
              </a:schemeClr>
            </a:gs>
            <a:gs pos="0">
              <a:schemeClr val="bg1"/>
            </a:gs>
          </a:gsLst>
          <a:lin ang="5400000" scaled="0"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AB7153-6515-462E-95C3-B97FFFECB393}">
      <dsp:nvSpPr>
        <dsp:cNvPr id="0" name=""/>
        <dsp:cNvSpPr/>
      </dsp:nvSpPr>
      <dsp:spPr>
        <a:xfrm>
          <a:off x="0" y="998725"/>
          <a:ext cx="4191782" cy="13866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Основы безопасности</a:t>
          </a:r>
        </a:p>
      </dsp:txBody>
      <dsp:txXfrm>
        <a:off x="0" y="998725"/>
        <a:ext cx="4191782" cy="1386672"/>
      </dsp:txXfrm>
    </dsp:sp>
    <dsp:sp modelId="{403D465E-EDE3-4C25-9456-C4CAC075FC64}">
      <dsp:nvSpPr>
        <dsp:cNvPr id="0" name=""/>
        <dsp:cNvSpPr/>
      </dsp:nvSpPr>
      <dsp:spPr>
        <a:xfrm>
          <a:off x="0" y="2596837"/>
          <a:ext cx="4191782" cy="13866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Требования безопасности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Общие требования безопасности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Конкретные требования по безопасности</a:t>
          </a:r>
        </a:p>
      </dsp:txBody>
      <dsp:txXfrm>
        <a:off x="0" y="2596837"/>
        <a:ext cx="4191782" cy="1386672"/>
      </dsp:txXfrm>
    </dsp:sp>
    <dsp:sp modelId="{5B9C1B2C-F1EB-44A6-BC75-A04B9A542C38}">
      <dsp:nvSpPr>
        <dsp:cNvPr id="0" name=""/>
        <dsp:cNvSpPr/>
      </dsp:nvSpPr>
      <dsp:spPr>
        <a:xfrm>
          <a:off x="0" y="4194950"/>
          <a:ext cx="4191782" cy="13866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Руководства по безопасности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Общие руководства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Конкретные руководства</a:t>
          </a:r>
        </a:p>
      </dsp:txBody>
      <dsp:txXfrm>
        <a:off x="0" y="4194950"/>
        <a:ext cx="4191782" cy="13866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314368-4DDB-45A3-B29A-353E3B67CE46}">
      <dsp:nvSpPr>
        <dsp:cNvPr id="0" name=""/>
        <dsp:cNvSpPr/>
      </dsp:nvSpPr>
      <dsp:spPr>
        <a:xfrm>
          <a:off x="41047" y="0"/>
          <a:ext cx="3874226" cy="5857892"/>
        </a:xfrm>
        <a:prstGeom prst="triangle">
          <a:avLst/>
        </a:prstGeom>
        <a:gradFill rotWithShape="0">
          <a:gsLst>
            <a:gs pos="100000">
              <a:schemeClr val="tx2">
                <a:lumMod val="60000"/>
                <a:lumOff val="40000"/>
              </a:schemeClr>
            </a:gs>
            <a:gs pos="50000">
              <a:schemeClr val="tx2">
                <a:lumMod val="40000"/>
                <a:lumOff val="60000"/>
              </a:schemeClr>
            </a:gs>
            <a:gs pos="0">
              <a:schemeClr val="bg1"/>
            </a:gs>
          </a:gsLst>
          <a:lin ang="5400000" scaled="0"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AB7153-6515-462E-95C3-B97FFFECB393}">
      <dsp:nvSpPr>
        <dsp:cNvPr id="0" name=""/>
        <dsp:cNvSpPr/>
      </dsp:nvSpPr>
      <dsp:spPr>
        <a:xfrm>
          <a:off x="0" y="1000132"/>
          <a:ext cx="4212036" cy="69333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Конституция</a:t>
          </a:r>
        </a:p>
      </dsp:txBody>
      <dsp:txXfrm>
        <a:off x="0" y="1000132"/>
        <a:ext cx="4212036" cy="693336"/>
      </dsp:txXfrm>
    </dsp:sp>
    <dsp:sp modelId="{D784BFDB-968B-4C8E-AA19-205192E02FCB}">
      <dsp:nvSpPr>
        <dsp:cNvPr id="0" name=""/>
        <dsp:cNvSpPr/>
      </dsp:nvSpPr>
      <dsp:spPr>
        <a:xfrm>
          <a:off x="0" y="1780136"/>
          <a:ext cx="4212036" cy="69333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Международные правовые акты</a:t>
          </a:r>
        </a:p>
      </dsp:txBody>
      <dsp:txXfrm>
        <a:off x="0" y="1780136"/>
        <a:ext cx="4212036" cy="693336"/>
      </dsp:txXfrm>
    </dsp:sp>
    <dsp:sp modelId="{64DF4456-DCB8-4621-9869-E2329D5EFD15}">
      <dsp:nvSpPr>
        <dsp:cNvPr id="0" name=""/>
        <dsp:cNvSpPr/>
      </dsp:nvSpPr>
      <dsp:spPr>
        <a:xfrm>
          <a:off x="0" y="2560139"/>
          <a:ext cx="4212036" cy="69333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Федеральные законы</a:t>
          </a:r>
        </a:p>
      </dsp:txBody>
      <dsp:txXfrm>
        <a:off x="0" y="2560139"/>
        <a:ext cx="4212036" cy="693336"/>
      </dsp:txXfrm>
    </dsp:sp>
    <dsp:sp modelId="{D0F3EF9D-039C-44CB-85A1-026CCF176255}">
      <dsp:nvSpPr>
        <dsp:cNvPr id="0" name=""/>
        <dsp:cNvSpPr/>
      </dsp:nvSpPr>
      <dsp:spPr>
        <a:xfrm>
          <a:off x="0" y="3340143"/>
          <a:ext cx="4212036" cy="69333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Нормативные правовые акты Правительства и Президента</a:t>
          </a:r>
        </a:p>
      </dsp:txBody>
      <dsp:txXfrm>
        <a:off x="0" y="3340143"/>
        <a:ext cx="4212036" cy="693336"/>
      </dsp:txXfrm>
    </dsp:sp>
    <dsp:sp modelId="{B9369065-1170-4BCE-BCED-489306EF915D}">
      <dsp:nvSpPr>
        <dsp:cNvPr id="0" name=""/>
        <dsp:cNvSpPr/>
      </dsp:nvSpPr>
      <dsp:spPr>
        <a:xfrm>
          <a:off x="0" y="4120146"/>
          <a:ext cx="4212036" cy="69333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Федеральные нормы и правила в области использования атомной энергии</a:t>
          </a:r>
        </a:p>
      </dsp:txBody>
      <dsp:txXfrm>
        <a:off x="0" y="4120146"/>
        <a:ext cx="4212036" cy="693336"/>
      </dsp:txXfrm>
    </dsp:sp>
    <dsp:sp modelId="{240E4DF0-EA39-4FF1-8C25-000B2D8E8113}">
      <dsp:nvSpPr>
        <dsp:cNvPr id="0" name=""/>
        <dsp:cNvSpPr/>
      </dsp:nvSpPr>
      <dsp:spPr>
        <a:xfrm>
          <a:off x="0" y="4900150"/>
          <a:ext cx="4212036" cy="69333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Руководства по безопасности</a:t>
          </a:r>
        </a:p>
      </dsp:txBody>
      <dsp:txXfrm>
        <a:off x="0" y="4900150"/>
        <a:ext cx="4212036" cy="6933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0D725D-F742-4A6F-ACD8-C7BF259E5F9B}" type="datetimeFigureOut">
              <a:rPr lang="ru-RU" smtClean="0"/>
              <a:pPr/>
              <a:t>13.10.2022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EE9394-ECE8-40A0-AB5C-4D506C3D27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9797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pPr/>
              <a:t>13.10.2022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F70B7F-3432-4DBE-B821-B38A127FB2DF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92514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F70B7F-3432-4DBE-B821-B38A127FB2DF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539749" y="5268831"/>
            <a:ext cx="4989513" cy="28468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en-US" sz="1600" kern="1200" dirty="0">
                <a:solidFill>
                  <a:srgbClr val="333333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Наименование мероприятия/название площадки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39749" y="2919413"/>
            <a:ext cx="6399213" cy="1438275"/>
          </a:xfrm>
          <a:prstGeom prst="rect">
            <a:avLst/>
          </a:prstGeom>
        </p:spPr>
        <p:txBody>
          <a:bodyPr lIns="0" tIns="0" rIns="0" bIns="0"/>
          <a:lstStyle>
            <a:lvl1pPr>
              <a:defRPr lang="en-US" sz="4000" b="1" kern="1200" baseline="0" dirty="0">
                <a:solidFill>
                  <a:srgbClr val="333333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Тема презентации</a:t>
            </a:r>
            <a:endParaRPr 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539749" y="5845148"/>
            <a:ext cx="4989513" cy="25216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en-US" sz="1600" b="1" kern="1200" dirty="0">
                <a:solidFill>
                  <a:srgbClr val="333333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ФИО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39749" y="6105197"/>
            <a:ext cx="4989513" cy="211467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buNone/>
              <a:defRPr lang="en-US" sz="1600" kern="1200" dirty="0">
                <a:solidFill>
                  <a:srgbClr val="333333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Должность</a:t>
            </a:r>
            <a:endParaRPr lang="en-US" dirty="0"/>
          </a:p>
        </p:txBody>
      </p:sp>
      <p:sp>
        <p:nvSpPr>
          <p:cNvPr id="5" name="Заголовок 1"/>
          <p:cNvSpPr txBox="1">
            <a:spLocks/>
          </p:cNvSpPr>
          <p:nvPr userDrawn="1"/>
        </p:nvSpPr>
        <p:spPr>
          <a:xfrm>
            <a:off x="260568" y="5157192"/>
            <a:ext cx="7430039" cy="507962"/>
          </a:xfrm>
          <a:prstGeom prst="rect">
            <a:avLst/>
          </a:prstGeom>
        </p:spPr>
        <p:txBody>
          <a:bodyPr vert="horz" lIns="265040" tIns="132522" rIns="265040" bIns="132522" rtlCol="0" anchor="ctr">
            <a:noAutofit/>
          </a:bodyPr>
          <a:lstStyle/>
          <a:p>
            <a:pPr lvl="0">
              <a:spcBef>
                <a:spcPct val="0"/>
              </a:spcBef>
            </a:pPr>
            <a:endParaRPr lang="ru-RU" sz="1600" dirty="0">
              <a:solidFill>
                <a:srgbClr val="333333"/>
              </a:solidFill>
              <a:latin typeface="Arial" pitchFamily="34" charset="0"/>
              <a:ea typeface="Rosatom Light" pitchFamily="34" charset="-52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92884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 картин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539750" y="1981199"/>
            <a:ext cx="3903663" cy="237648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ru-RU" sz="1200" kern="1200" smtClean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1" name="Рисунок 2"/>
          <p:cNvSpPr>
            <a:spLocks noGrp="1"/>
          </p:cNvSpPr>
          <p:nvPr>
            <p:ph type="pic" idx="10"/>
          </p:nvPr>
        </p:nvSpPr>
        <p:spPr>
          <a:xfrm>
            <a:off x="4697413" y="1981199"/>
            <a:ext cx="3908425" cy="237648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7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12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539749" y="6170204"/>
            <a:ext cx="47339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Место для указания источников и сносок</a:t>
            </a:r>
            <a:endParaRPr lang="en-US" dirty="0"/>
          </a:p>
        </p:txBody>
      </p:sp>
      <p:sp>
        <p:nvSpPr>
          <p:cNvPr id="7" name="Номер слайда 3"/>
          <p:cNvSpPr txBox="1">
            <a:spLocks/>
          </p:cNvSpPr>
          <p:nvPr userDrawn="1"/>
        </p:nvSpPr>
        <p:spPr>
          <a:xfrm>
            <a:off x="8445500" y="6566444"/>
            <a:ext cx="579438" cy="146459"/>
          </a:xfrm>
          <a:prstGeom prst="rect">
            <a:avLst/>
          </a:prstGeom>
        </p:spPr>
        <p:txBody>
          <a:bodyPr lIns="0" tIns="0" rIns="0" bIns="0" anchor="b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D7563AF-3E27-4699-B4F1-10C22348B958}" type="slidenum">
              <a:rPr lang="ru-RU" sz="1200" smtClean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rPr>
              <a:pPr algn="r"/>
              <a:t>‹#›</a:t>
            </a:fld>
            <a:endParaRPr lang="ru-RU" sz="1200" dirty="0">
              <a:solidFill>
                <a:srgbClr val="333333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254457" y="204838"/>
            <a:ext cx="5567363" cy="395008"/>
          </a:xfrm>
          <a:prstGeom prst="rect">
            <a:avLst/>
          </a:prstGeom>
        </p:spPr>
        <p:txBody>
          <a:bodyPr lIns="0" tIns="0" rIns="0" bIns="0"/>
          <a:lstStyle>
            <a:lvl1pPr>
              <a:defRPr lang="ru-RU" sz="2400" b="1" kern="1200" smtClean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</a:p>
        </p:txBody>
      </p:sp>
    </p:spTree>
    <p:extLst>
      <p:ext uri="{BB962C8B-B14F-4D97-AF65-F5344CB8AC3E}">
        <p14:creationId xmlns:p14="http://schemas.microsoft.com/office/powerpoint/2010/main" val="433895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 userDrawn="1"/>
        </p:nvSpPr>
        <p:spPr>
          <a:xfrm>
            <a:off x="7815264" y="398345"/>
            <a:ext cx="1216848" cy="6311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5265" y="243323"/>
            <a:ext cx="1284595" cy="606293"/>
          </a:xfrm>
          <a:prstGeom prst="rect">
            <a:avLst/>
          </a:prstGeom>
        </p:spPr>
      </p:pic>
      <p:sp>
        <p:nvSpPr>
          <p:cNvPr id="5" name="TextBox 4"/>
          <p:cNvSpPr txBox="1"/>
          <p:nvPr userDrawn="1"/>
        </p:nvSpPr>
        <p:spPr>
          <a:xfrm>
            <a:off x="8734568" y="6522729"/>
            <a:ext cx="457200" cy="262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470A73D0-22A4-4114-B755-1FEC9CB117FA}" type="slidenum">
              <a:rPr lang="ru-RU" sz="1104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pPr algn="r"/>
              <a:t>‹#›</a:t>
            </a:fld>
            <a:endParaRPr lang="ru-RU" sz="1104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190085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539750" y="541338"/>
            <a:ext cx="5567363" cy="459206"/>
          </a:xfrm>
          <a:prstGeom prst="rect">
            <a:avLst/>
          </a:prstGeom>
        </p:spPr>
        <p:txBody>
          <a:bodyPr lIns="0" tIns="0" rIns="0" bIns="0"/>
          <a:lstStyle>
            <a:lvl1pPr>
              <a:defRPr lang="ru-RU" sz="3200" b="1" kern="1200" smtClean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</a:p>
        </p:txBody>
      </p:sp>
      <p:sp>
        <p:nvSpPr>
          <p:cNvPr id="11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539749" y="6170204"/>
            <a:ext cx="47339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Место для указания источников и сносок</a:t>
            </a:r>
            <a:endParaRPr lang="en-US" dirty="0"/>
          </a:p>
        </p:txBody>
      </p:sp>
      <p:sp>
        <p:nvSpPr>
          <p:cNvPr id="13" name="Номер слайда 3"/>
          <p:cNvSpPr txBox="1">
            <a:spLocks/>
          </p:cNvSpPr>
          <p:nvPr userDrawn="1"/>
        </p:nvSpPr>
        <p:spPr>
          <a:xfrm>
            <a:off x="8026400" y="6170204"/>
            <a:ext cx="579438" cy="146459"/>
          </a:xfrm>
          <a:prstGeom prst="rect">
            <a:avLst/>
          </a:prstGeom>
        </p:spPr>
        <p:txBody>
          <a:bodyPr lIns="0" tIns="0" rIns="0" bIns="0" anchor="b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D7563AF-3E27-4699-B4F1-10C22348B958}" type="slidenum">
              <a:rPr lang="ru-RU" sz="700" smtClean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rPr>
              <a:pPr algn="r"/>
              <a:t>‹#›</a:t>
            </a:fld>
            <a:endParaRPr lang="ru-RU" sz="700" dirty="0">
              <a:solidFill>
                <a:srgbClr val="333333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539749" y="1981199"/>
            <a:ext cx="3903663" cy="1510863"/>
          </a:xfrm>
          <a:prstGeom prst="rect">
            <a:avLst/>
          </a:prstGeom>
        </p:spPr>
        <p:txBody>
          <a:bodyPr lIns="0" tIns="0" rIns="0" bIns="0"/>
          <a:lstStyle>
            <a:lvl1pPr marL="171450" indent="-171450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  <a:defRPr lang="en-US" sz="1200" kern="1200" dirty="0">
                <a:solidFill>
                  <a:sysClr val="windowText" lastClr="000000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6" hasCustomPrompt="1"/>
          </p:nvPr>
        </p:nvSpPr>
        <p:spPr>
          <a:xfrm>
            <a:off x="4697413" y="1981199"/>
            <a:ext cx="3906837" cy="1510863"/>
          </a:xfrm>
          <a:prstGeom prst="rect">
            <a:avLst/>
          </a:prstGeom>
        </p:spPr>
        <p:txBody>
          <a:bodyPr lIns="0" tIns="0" rIns="0" bIns="0"/>
          <a:lstStyle>
            <a:lvl1pPr marL="171450" indent="-171450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  <a:defRPr lang="en-US" sz="12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17" hasCustomPrompt="1"/>
          </p:nvPr>
        </p:nvSpPr>
        <p:spPr>
          <a:xfrm>
            <a:off x="539749" y="3602256"/>
            <a:ext cx="3903663" cy="1510863"/>
          </a:xfrm>
          <a:prstGeom prst="rect">
            <a:avLst/>
          </a:prstGeom>
        </p:spPr>
        <p:txBody>
          <a:bodyPr lIns="0" tIns="0" rIns="0" bIns="0"/>
          <a:lstStyle>
            <a:lvl1pPr marL="171450" indent="-171450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  <a:defRPr lang="en-US" sz="1200" kern="1200" dirty="0">
                <a:solidFill>
                  <a:sysClr val="windowText" lastClr="000000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15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4697413" y="3602256"/>
            <a:ext cx="3906837" cy="1510863"/>
          </a:xfrm>
          <a:prstGeom prst="rect">
            <a:avLst/>
          </a:prstGeom>
        </p:spPr>
        <p:txBody>
          <a:bodyPr lIns="0" tIns="0" rIns="0" bIns="0"/>
          <a:lstStyle>
            <a:lvl1pPr marL="171450" indent="-171450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  <a:defRPr lang="en-US" sz="12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618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539750" y="4690241"/>
            <a:ext cx="3903664" cy="93268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18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4691614" y="4690241"/>
            <a:ext cx="3914224" cy="93268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19" name="Chart Placeholder 4"/>
          <p:cNvSpPr>
            <a:spLocks noGrp="1"/>
          </p:cNvSpPr>
          <p:nvPr>
            <p:ph type="chart" sz="quarter" idx="16"/>
          </p:nvPr>
        </p:nvSpPr>
        <p:spPr>
          <a:xfrm>
            <a:off x="539750" y="1981201"/>
            <a:ext cx="3903663" cy="2376488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700">
                <a:latin typeface="Arial" charset="0"/>
                <a:ea typeface="Arial" charset="0"/>
                <a:cs typeface="Arial" charset="0"/>
              </a:defRPr>
            </a:lvl1pPr>
          </a:lstStyle>
          <a:p>
            <a:endParaRPr lang="en-US" dirty="0"/>
          </a:p>
        </p:txBody>
      </p:sp>
      <p:sp>
        <p:nvSpPr>
          <p:cNvPr id="20" name="Chart Placeholder 4"/>
          <p:cNvSpPr>
            <a:spLocks noGrp="1"/>
          </p:cNvSpPr>
          <p:nvPr>
            <p:ph type="chart" sz="quarter" idx="17"/>
          </p:nvPr>
        </p:nvSpPr>
        <p:spPr>
          <a:xfrm>
            <a:off x="4692641" y="1981201"/>
            <a:ext cx="3913198" cy="2376488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700">
                <a:latin typeface="Arial" charset="0"/>
                <a:ea typeface="Arial" charset="0"/>
                <a:cs typeface="Arial" charset="0"/>
              </a:defRPr>
            </a:lvl1pPr>
          </a:lstStyle>
          <a:p>
            <a:endParaRPr lang="en-US" dirty="0"/>
          </a:p>
        </p:txBody>
      </p:sp>
      <p:sp>
        <p:nvSpPr>
          <p:cNvPr id="9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539750" y="541338"/>
            <a:ext cx="5567363" cy="459206"/>
          </a:xfrm>
          <a:prstGeom prst="rect">
            <a:avLst/>
          </a:prstGeom>
        </p:spPr>
        <p:txBody>
          <a:bodyPr lIns="0" tIns="0" rIns="0" bIns="0"/>
          <a:lstStyle>
            <a:lvl1pPr>
              <a:defRPr lang="ru-RU" sz="3200" b="1" kern="1200" smtClean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</a:p>
        </p:txBody>
      </p:sp>
      <p:sp>
        <p:nvSpPr>
          <p:cNvPr id="12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539749" y="6170204"/>
            <a:ext cx="47339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Место для указания источников и сносок</a:t>
            </a:r>
            <a:endParaRPr lang="en-US" dirty="0"/>
          </a:p>
        </p:txBody>
      </p:sp>
      <p:sp>
        <p:nvSpPr>
          <p:cNvPr id="14" name="Номер слайда 3"/>
          <p:cNvSpPr txBox="1">
            <a:spLocks/>
          </p:cNvSpPr>
          <p:nvPr userDrawn="1"/>
        </p:nvSpPr>
        <p:spPr>
          <a:xfrm>
            <a:off x="8026400" y="6170204"/>
            <a:ext cx="579438" cy="146459"/>
          </a:xfrm>
          <a:prstGeom prst="rect">
            <a:avLst/>
          </a:prstGeom>
        </p:spPr>
        <p:txBody>
          <a:bodyPr lIns="0" tIns="0" rIns="0" bIns="0" anchor="b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D7563AF-3E27-4699-B4F1-10C22348B958}" type="slidenum">
              <a:rPr lang="ru-RU" sz="700" smtClean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rPr>
              <a:pPr algn="r"/>
              <a:t>‹#›</a:t>
            </a:fld>
            <a:endParaRPr lang="ru-RU" sz="700" dirty="0">
              <a:solidFill>
                <a:srgbClr val="333333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14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2"/>
          <p:cNvSpPr>
            <a:spLocks noGrp="1"/>
          </p:cNvSpPr>
          <p:nvPr>
            <p:ph idx="18" hasCustomPrompt="1"/>
          </p:nvPr>
        </p:nvSpPr>
        <p:spPr>
          <a:xfrm>
            <a:off x="539749" y="1981200"/>
            <a:ext cx="3903663" cy="363920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en-US" sz="700" kern="1200" dirty="0" smtClean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defRPr lang="en-US" sz="1200" kern="1200" dirty="0" smtClean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lang="en-US" sz="1200" kern="1200" dirty="0" smtClean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lang="en-US" sz="1200" kern="1200" dirty="0" smtClean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lang="en-US" sz="12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ru-RU" dirty="0"/>
              <a:t>Контент</a:t>
            </a:r>
            <a:endParaRPr lang="en-US" dirty="0"/>
          </a:p>
        </p:txBody>
      </p:sp>
      <p:sp>
        <p:nvSpPr>
          <p:cNvPr id="1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539750" y="541338"/>
            <a:ext cx="5567363" cy="459206"/>
          </a:xfrm>
          <a:prstGeom prst="rect">
            <a:avLst/>
          </a:prstGeom>
        </p:spPr>
        <p:txBody>
          <a:bodyPr lIns="0" tIns="0" rIns="0" bIns="0"/>
          <a:lstStyle>
            <a:lvl1pPr>
              <a:defRPr lang="ru-RU" sz="3200" b="1" kern="1200" smtClean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539749" y="6170204"/>
            <a:ext cx="47339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Место для указания источников и сносок</a:t>
            </a:r>
            <a:endParaRPr lang="en-US" dirty="0"/>
          </a:p>
        </p:txBody>
      </p:sp>
      <p:sp>
        <p:nvSpPr>
          <p:cNvPr id="14" name="Номер слайда 3"/>
          <p:cNvSpPr txBox="1">
            <a:spLocks/>
          </p:cNvSpPr>
          <p:nvPr userDrawn="1"/>
        </p:nvSpPr>
        <p:spPr>
          <a:xfrm>
            <a:off x="8026400" y="6170204"/>
            <a:ext cx="579438" cy="146459"/>
          </a:xfrm>
          <a:prstGeom prst="rect">
            <a:avLst/>
          </a:prstGeom>
        </p:spPr>
        <p:txBody>
          <a:bodyPr lIns="0" tIns="0" rIns="0" bIns="0" anchor="b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D7563AF-3E27-4699-B4F1-10C22348B958}" type="slidenum">
              <a:rPr lang="ru-RU" sz="700" smtClean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rPr>
              <a:pPr algn="r"/>
              <a:t>‹#›</a:t>
            </a:fld>
            <a:endParaRPr lang="ru-RU" sz="700" dirty="0">
              <a:solidFill>
                <a:srgbClr val="333333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idx="19" hasCustomPrompt="1"/>
          </p:nvPr>
        </p:nvSpPr>
        <p:spPr>
          <a:xfrm>
            <a:off x="4697413" y="1981200"/>
            <a:ext cx="3908425" cy="363920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en-US" sz="700" kern="1200" dirty="0" smtClean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defRPr lang="en-US" sz="1200" kern="1200" dirty="0" smtClean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lang="en-US" sz="1200" kern="1200" dirty="0" smtClean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lang="en-US" sz="1200" kern="1200" dirty="0" smtClean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lang="en-US" sz="12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ru-RU" dirty="0"/>
              <a:t>Контент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1111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ключите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539749" y="1981200"/>
            <a:ext cx="4733926" cy="199959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0000"/>
              </a:lnSpc>
              <a:spcBef>
                <a:spcPts val="0"/>
              </a:spcBef>
              <a:buFontTx/>
              <a:buNone/>
              <a:defRPr lang="en-US" sz="4600" b="1" kern="1200" dirty="0">
                <a:solidFill>
                  <a:srgbClr val="333333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pPr lvl="0"/>
            <a:r>
              <a:rPr lang="ru-RU" dirty="0"/>
              <a:t>Заголовок</a:t>
            </a:r>
            <a:endParaRPr lang="en-US" dirty="0"/>
          </a:p>
        </p:txBody>
      </p:sp>
      <p:sp>
        <p:nvSpPr>
          <p:cNvPr id="4" name="Текст 4"/>
          <p:cNvSpPr>
            <a:spLocks noGrp="1"/>
          </p:cNvSpPr>
          <p:nvPr>
            <p:ph type="body" sz="quarter" idx="12" hasCustomPrompt="1"/>
          </p:nvPr>
        </p:nvSpPr>
        <p:spPr>
          <a:xfrm>
            <a:off x="539750" y="6088743"/>
            <a:ext cx="4733925" cy="227920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 b="1">
                <a:solidFill>
                  <a:srgbClr val="33333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ru-RU" dirty="0"/>
              <a:t>Дата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 hasCustomPrompt="1"/>
          </p:nvPr>
        </p:nvSpPr>
        <p:spPr>
          <a:xfrm>
            <a:off x="539750" y="4820307"/>
            <a:ext cx="4733925" cy="12641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>
                <a:solidFill>
                  <a:srgbClr val="33333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ru-RU" dirty="0"/>
              <a:t>Основная информация</a:t>
            </a:r>
          </a:p>
        </p:txBody>
      </p:sp>
      <p:sp>
        <p:nvSpPr>
          <p:cNvPr id="6" name="Текст 4"/>
          <p:cNvSpPr>
            <a:spLocks noGrp="1"/>
          </p:cNvSpPr>
          <p:nvPr>
            <p:ph type="body" sz="quarter" idx="14" hasCustomPrompt="1"/>
          </p:nvPr>
        </p:nvSpPr>
        <p:spPr>
          <a:xfrm>
            <a:off x="539750" y="4357688"/>
            <a:ext cx="4733925" cy="22792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rgbClr val="33333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ru-RU" dirty="0"/>
              <a:t>ФИО</a:t>
            </a:r>
          </a:p>
        </p:txBody>
      </p:sp>
      <p:sp>
        <p:nvSpPr>
          <p:cNvPr id="8" name="Текст 4"/>
          <p:cNvSpPr>
            <a:spLocks noGrp="1"/>
          </p:cNvSpPr>
          <p:nvPr>
            <p:ph type="body" sz="quarter" idx="15" hasCustomPrompt="1"/>
          </p:nvPr>
        </p:nvSpPr>
        <p:spPr>
          <a:xfrm>
            <a:off x="539750" y="4585608"/>
            <a:ext cx="4733925" cy="22792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rgbClr val="33333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ru-RU" dirty="0"/>
              <a:t>Должность</a:t>
            </a:r>
          </a:p>
        </p:txBody>
      </p:sp>
    </p:spTree>
    <p:extLst>
      <p:ext uri="{BB962C8B-B14F-4D97-AF65-F5344CB8AC3E}">
        <p14:creationId xmlns:p14="http://schemas.microsoft.com/office/powerpoint/2010/main" val="2368248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5051" y="439714"/>
            <a:ext cx="2484000" cy="1024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07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517841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749787" y="100427"/>
            <a:ext cx="1266226" cy="522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3114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1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7369397" y="414980"/>
            <a:ext cx="1266226" cy="522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374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369397" y="414980"/>
            <a:ext cx="1266226" cy="522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3830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369397" y="414980"/>
            <a:ext cx="1266226" cy="522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717192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70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3"/>
          </p:nvPr>
        </p:nvSpPr>
        <p:spPr>
          <a:xfrm>
            <a:off x="539749" y="4870898"/>
            <a:ext cx="5224947" cy="284683"/>
          </a:xfrm>
          <a:solidFill>
            <a:schemeClr val="bg1"/>
          </a:solidFill>
        </p:spPr>
        <p:txBody>
          <a:bodyPr/>
          <a:lstStyle/>
          <a:p>
            <a:r>
              <a:rPr lang="ru-RU" dirty="0">
                <a:solidFill>
                  <a:schemeClr val="bg1"/>
                </a:solidFill>
              </a:rPr>
              <a:t>!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750" y="2919413"/>
            <a:ext cx="7122584" cy="1438275"/>
          </a:xfrm>
        </p:spPr>
        <p:txBody>
          <a:bodyPr/>
          <a:lstStyle/>
          <a:p>
            <a:r>
              <a:rPr lang="ru-RU" dirty="0"/>
              <a:t>Малый модульный реактор ВВЭР-И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>
          <a:xfrm>
            <a:off x="514349" y="5506481"/>
            <a:ext cx="4989513" cy="252166"/>
          </a:xfrm>
        </p:spPr>
        <p:txBody>
          <a:bodyPr/>
          <a:lstStyle/>
          <a:p>
            <a:r>
              <a:rPr lang="ru-RU" dirty="0"/>
              <a:t>Быков Михаил Анатольевич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2"/>
          </p:nvPr>
        </p:nvSpPr>
        <p:spPr>
          <a:xfrm>
            <a:off x="522815" y="6105197"/>
            <a:ext cx="4989513" cy="211467"/>
          </a:xfrm>
        </p:spPr>
        <p:txBody>
          <a:bodyPr/>
          <a:lstStyle/>
          <a:p>
            <a:r>
              <a:rPr lang="ru-RU" dirty="0"/>
              <a:t>Заместитель генерального конструктора – начальник отделения</a:t>
            </a:r>
          </a:p>
        </p:txBody>
      </p:sp>
    </p:spTree>
    <p:extLst>
      <p:ext uri="{BB962C8B-B14F-4D97-AF65-F5344CB8AC3E}">
        <p14:creationId xmlns:p14="http://schemas.microsoft.com/office/powerpoint/2010/main" val="1104181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/>
        </p:nvGraphicFramePr>
        <p:xfrm>
          <a:off x="4477407" y="1000108"/>
          <a:ext cx="5418944" cy="58578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Схема 5"/>
          <p:cNvGraphicFramePr/>
          <p:nvPr/>
        </p:nvGraphicFramePr>
        <p:xfrm>
          <a:off x="139949" y="1008993"/>
          <a:ext cx="5214942" cy="58578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pSp>
        <p:nvGrpSpPr>
          <p:cNvPr id="2" name="Группа 7"/>
          <p:cNvGrpSpPr/>
          <p:nvPr/>
        </p:nvGrpSpPr>
        <p:grpSpPr>
          <a:xfrm>
            <a:off x="294112" y="908119"/>
            <a:ext cx="3643338" cy="857256"/>
            <a:chOff x="785796" y="600577"/>
            <a:chExt cx="2947575" cy="693336"/>
          </a:xfrm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785796" y="600577"/>
              <a:ext cx="2947575" cy="693336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Скругленный прямоугольник 4"/>
            <p:cNvSpPr/>
            <p:nvPr/>
          </p:nvSpPr>
          <p:spPr>
            <a:xfrm>
              <a:off x="819642" y="634423"/>
              <a:ext cx="2879883" cy="62564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kern="1200" dirty="0">
                  <a:latin typeface="Arial" pitchFamily="34" charset="0"/>
                  <a:cs typeface="Arial" pitchFamily="34" charset="0"/>
                </a:rPr>
                <a:t>Российские Федеральные нормы в области использования атомной энергетики</a:t>
              </a:r>
            </a:p>
          </p:txBody>
        </p:sp>
      </p:grpSp>
      <p:grpSp>
        <p:nvGrpSpPr>
          <p:cNvPr id="3" name="Группа 10"/>
          <p:cNvGrpSpPr/>
          <p:nvPr/>
        </p:nvGrpSpPr>
        <p:grpSpPr>
          <a:xfrm>
            <a:off x="4633792" y="921467"/>
            <a:ext cx="3643338" cy="857256"/>
            <a:chOff x="785796" y="600577"/>
            <a:chExt cx="2947575" cy="693336"/>
          </a:xfrm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785796" y="600577"/>
              <a:ext cx="2947575" cy="693336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Скругленный прямоугольник 4"/>
            <p:cNvSpPr/>
            <p:nvPr/>
          </p:nvSpPr>
          <p:spPr>
            <a:xfrm>
              <a:off x="819642" y="634423"/>
              <a:ext cx="2879883" cy="62564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kern="1200" dirty="0">
                  <a:latin typeface="Arial" pitchFamily="34" charset="0"/>
                  <a:cs typeface="Arial" pitchFamily="34" charset="0"/>
                </a:rPr>
                <a:t>Нормы безопасности МАГАТЭ</a:t>
              </a:r>
            </a:p>
          </p:txBody>
        </p:sp>
      </p:grpSp>
      <p:sp>
        <p:nvSpPr>
          <p:cNvPr id="19" name="Заголовок 2"/>
          <p:cNvSpPr txBox="1">
            <a:spLocks/>
          </p:cNvSpPr>
          <p:nvPr/>
        </p:nvSpPr>
        <p:spPr>
          <a:xfrm>
            <a:off x="295133" y="234995"/>
            <a:ext cx="8192564" cy="439859"/>
          </a:xfrm>
          <a:prstGeom prst="rect">
            <a:avLst/>
          </a:prstGeom>
        </p:spPr>
        <p:txBody>
          <a:bodyPr lIns="0" tIns="0" rIns="0" bIns="0"/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ru-RU" sz="2400" b="1" dirty="0">
                <a:solidFill>
                  <a:srgbClr val="333333"/>
                </a:solidFill>
                <a:latin typeface="Arial" charset="0"/>
                <a:cs typeface="Arial" charset="0"/>
              </a:rPr>
              <a:t>Нормы и правила</a:t>
            </a:r>
            <a:endParaRPr lang="ru-RU" sz="2400" b="1" dirty="0">
              <a:solidFill>
                <a:srgbClr val="333333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5" name="Номер слайда 3"/>
          <p:cNvSpPr txBox="1">
            <a:spLocks/>
          </p:cNvSpPr>
          <p:nvPr/>
        </p:nvSpPr>
        <p:spPr>
          <a:xfrm>
            <a:off x="8445500" y="6566444"/>
            <a:ext cx="579438" cy="146459"/>
          </a:xfrm>
          <a:prstGeom prst="rect">
            <a:avLst/>
          </a:prstGeom>
        </p:spPr>
        <p:txBody>
          <a:bodyPr lIns="0" tIns="0" rIns="0" bIns="0" anchor="b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D7563AF-3E27-4699-B4F1-10C22348B958}" type="slidenum">
              <a:rPr lang="ru-RU" sz="1200" smtClean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rPr>
              <a:pPr algn="r"/>
              <a:t>2</a:t>
            </a:fld>
            <a:endParaRPr lang="ru-RU" sz="1200" dirty="0">
              <a:solidFill>
                <a:srgbClr val="333333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2" t="4980" b="4980"/>
          <a:stretch/>
        </p:blipFill>
        <p:spPr>
          <a:xfrm>
            <a:off x="635000" y="1003300"/>
            <a:ext cx="7785085" cy="5334000"/>
          </a:xfrm>
          <a:prstGeom prst="rect">
            <a:avLst/>
          </a:prstGeom>
          <a:effectLst>
            <a:softEdge rad="317500"/>
          </a:effectLst>
        </p:spPr>
      </p:pic>
      <p:grpSp>
        <p:nvGrpSpPr>
          <p:cNvPr id="5" name="Группа 38"/>
          <p:cNvGrpSpPr/>
          <p:nvPr/>
        </p:nvGrpSpPr>
        <p:grpSpPr>
          <a:xfrm>
            <a:off x="0" y="0"/>
            <a:ext cx="9144000" cy="6858000"/>
            <a:chOff x="0" y="0"/>
            <a:chExt cx="9144000" cy="5148263"/>
          </a:xfrm>
          <a:solidFill>
            <a:schemeClr val="bg1">
              <a:alpha val="80000"/>
            </a:schemeClr>
          </a:solidFill>
        </p:grpSpPr>
        <p:sp>
          <p:nvSpPr>
            <p:cNvPr id="37" name="Прямоугольник 36"/>
            <p:cNvSpPr/>
            <p:nvPr/>
          </p:nvSpPr>
          <p:spPr>
            <a:xfrm>
              <a:off x="0" y="0"/>
              <a:ext cx="7831394" cy="51482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Прямоугольник 37"/>
            <p:cNvSpPr/>
            <p:nvPr/>
          </p:nvSpPr>
          <p:spPr>
            <a:xfrm>
              <a:off x="7831394" y="634180"/>
              <a:ext cx="1312606" cy="432970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Прямоугольник 34"/>
            <p:cNvSpPr/>
            <p:nvPr/>
          </p:nvSpPr>
          <p:spPr>
            <a:xfrm>
              <a:off x="7831394" y="4963885"/>
              <a:ext cx="1142789" cy="18437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ссылка" hidden="1">
            <a:extLst>
              <a:ext uri="{FF2B5EF4-FFF2-40B4-BE49-F238E27FC236}">
                <a16:creationId xmlns:a16="http://schemas.microsoft.com/office/drawing/2014/main" id="{AC0CBA2E-A8EE-4ED1-AF1C-FFE1E5F45D11}"/>
              </a:ext>
            </a:extLst>
          </p:cNvPr>
          <p:cNvSpPr/>
          <p:nvPr/>
        </p:nvSpPr>
        <p:spPr>
          <a:xfrm>
            <a:off x="2376489" y="504359"/>
            <a:ext cx="4391025" cy="5849283"/>
          </a:xfrm>
          <a:custGeom>
            <a:avLst/>
            <a:gdLst>
              <a:gd name="connsiteX0" fmla="*/ 2927350 w 5854700"/>
              <a:gd name="connsiteY0" fmla="*/ 1442350 h 5854700"/>
              <a:gd name="connsiteX1" fmla="*/ 1442350 w 5854700"/>
              <a:gd name="connsiteY1" fmla="*/ 2927350 h 5854700"/>
              <a:gd name="connsiteX2" fmla="*/ 2927350 w 5854700"/>
              <a:gd name="connsiteY2" fmla="*/ 4412350 h 5854700"/>
              <a:gd name="connsiteX3" fmla="*/ 4412350 w 5854700"/>
              <a:gd name="connsiteY3" fmla="*/ 2927350 h 5854700"/>
              <a:gd name="connsiteX4" fmla="*/ 2927350 w 5854700"/>
              <a:gd name="connsiteY4" fmla="*/ 1442350 h 5854700"/>
              <a:gd name="connsiteX5" fmla="*/ 2927350 w 5854700"/>
              <a:gd name="connsiteY5" fmla="*/ 0 h 5854700"/>
              <a:gd name="connsiteX6" fmla="*/ 5854700 w 5854700"/>
              <a:gd name="connsiteY6" fmla="*/ 2927350 h 5854700"/>
              <a:gd name="connsiteX7" fmla="*/ 2927350 w 5854700"/>
              <a:gd name="connsiteY7" fmla="*/ 5854700 h 5854700"/>
              <a:gd name="connsiteX8" fmla="*/ 0 w 5854700"/>
              <a:gd name="connsiteY8" fmla="*/ 2927350 h 5854700"/>
              <a:gd name="connsiteX9" fmla="*/ 2927350 w 5854700"/>
              <a:gd name="connsiteY9" fmla="*/ 0 h 5854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854700" h="5854700">
                <a:moveTo>
                  <a:pt x="2927350" y="1442350"/>
                </a:moveTo>
                <a:cubicBezTo>
                  <a:pt x="2107207" y="1442350"/>
                  <a:pt x="1442350" y="2107207"/>
                  <a:pt x="1442350" y="2927350"/>
                </a:cubicBezTo>
                <a:cubicBezTo>
                  <a:pt x="1442350" y="3747493"/>
                  <a:pt x="2107207" y="4412350"/>
                  <a:pt x="2927350" y="4412350"/>
                </a:cubicBezTo>
                <a:cubicBezTo>
                  <a:pt x="3747493" y="4412350"/>
                  <a:pt x="4412350" y="3747493"/>
                  <a:pt x="4412350" y="2927350"/>
                </a:cubicBezTo>
                <a:cubicBezTo>
                  <a:pt x="4412350" y="2107207"/>
                  <a:pt x="3747493" y="1442350"/>
                  <a:pt x="2927350" y="1442350"/>
                </a:cubicBezTo>
                <a:close/>
                <a:moveTo>
                  <a:pt x="2927350" y="0"/>
                </a:moveTo>
                <a:cubicBezTo>
                  <a:pt x="4544081" y="0"/>
                  <a:pt x="5854700" y="1310619"/>
                  <a:pt x="5854700" y="2927350"/>
                </a:cubicBezTo>
                <a:cubicBezTo>
                  <a:pt x="5854700" y="4544081"/>
                  <a:pt x="4544081" y="5854700"/>
                  <a:pt x="2927350" y="5854700"/>
                </a:cubicBezTo>
                <a:cubicBezTo>
                  <a:pt x="1310619" y="5854700"/>
                  <a:pt x="0" y="4544081"/>
                  <a:pt x="0" y="2927350"/>
                </a:cubicBezTo>
                <a:cubicBezTo>
                  <a:pt x="0" y="1310619"/>
                  <a:pt x="1310619" y="0"/>
                  <a:pt x="292735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sz="1350" dirty="0"/>
          </a:p>
        </p:txBody>
      </p:sp>
      <p:sp>
        <p:nvSpPr>
          <p:cNvPr id="22" name="Овал 21" hidden="1">
            <a:extLst>
              <a:ext uri="{FF2B5EF4-FFF2-40B4-BE49-F238E27FC236}">
                <a16:creationId xmlns:a16="http://schemas.microsoft.com/office/drawing/2014/main" id="{222C5F0B-6EFC-4407-96C1-A95810130485}"/>
              </a:ext>
            </a:extLst>
          </p:cNvPr>
          <p:cNvSpPr/>
          <p:nvPr/>
        </p:nvSpPr>
        <p:spPr>
          <a:xfrm>
            <a:off x="3929329" y="2188575"/>
            <a:ext cx="1856250" cy="247271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062B81C-CFCD-4E17-96F3-6EAF25DE01DD}"/>
              </a:ext>
            </a:extLst>
          </p:cNvPr>
          <p:cNvSpPr txBox="1"/>
          <p:nvPr/>
        </p:nvSpPr>
        <p:spPr>
          <a:xfrm>
            <a:off x="0" y="989928"/>
            <a:ext cx="28321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buFont typeface="Arial" pitchFamily="34" charset="0"/>
              <a:buChar char="•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Номинальная тепловая мощность реактора - 250 МВт</a:t>
            </a:r>
          </a:p>
          <a:p>
            <a:pPr algn="r">
              <a:buFont typeface="Arial" pitchFamily="34" charset="0"/>
              <a:buChar char="•"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>
              <a:buFont typeface="Arial" pitchFamily="34" charset="0"/>
              <a:buChar char="•"/>
            </a:pPr>
            <a:r>
              <a:rPr lang="ru-RU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rPr>
              <a:t>Давление первого контура - 13 МПа</a:t>
            </a:r>
          </a:p>
          <a:p>
            <a:pPr algn="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BEA67CE-6233-4AE7-8BC8-379ECC1E0642}"/>
              </a:ext>
            </a:extLst>
          </p:cNvPr>
          <p:cNvSpPr txBox="1"/>
          <p:nvPr/>
        </p:nvSpPr>
        <p:spPr>
          <a:xfrm>
            <a:off x="6358206" y="993860"/>
            <a:ext cx="2870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buFont typeface="Arial" panose="020B0604020202020204" pitchFamily="34" charset="0"/>
              <a:buChar char="•"/>
              <a:defRPr sz="105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sz="1800" dirty="0">
                <a:solidFill>
                  <a:schemeClr val="tx1"/>
                </a:solidFill>
              </a:rPr>
              <a:t> Т</a:t>
            </a:r>
            <a:r>
              <a:rPr lang="en-GB" sz="1800" dirty="0" err="1">
                <a:solidFill>
                  <a:schemeClr val="tx1"/>
                </a:solidFill>
              </a:rPr>
              <a:t>емпература</a:t>
            </a:r>
            <a:r>
              <a:rPr lang="ru-RU" sz="1800" dirty="0">
                <a:solidFill>
                  <a:schemeClr val="tx1"/>
                </a:solidFill>
              </a:rPr>
              <a:t> питательной воды - 185</a:t>
            </a:r>
            <a:r>
              <a:rPr lang="ru-RU" sz="1800" dirty="0">
                <a:solidFill>
                  <a:schemeClr val="tx1"/>
                </a:solidFill>
                <a:sym typeface="Symbol"/>
              </a:rPr>
              <a:t>°</a:t>
            </a:r>
            <a:r>
              <a:rPr lang="ru-RU" sz="1800" dirty="0">
                <a:solidFill>
                  <a:schemeClr val="tx1"/>
                </a:solidFill>
              </a:rPr>
              <a:t>С</a:t>
            </a:r>
          </a:p>
          <a:p>
            <a:endParaRPr lang="ru-RU" sz="1800" dirty="0">
              <a:solidFill>
                <a:schemeClr val="tx1"/>
              </a:solidFill>
            </a:endParaRPr>
          </a:p>
          <a:p>
            <a:r>
              <a:rPr lang="ru-RU" sz="1800" dirty="0">
                <a:solidFill>
                  <a:schemeClr val="tx1"/>
                </a:solidFill>
              </a:rPr>
              <a:t>Температура пара - 290</a:t>
            </a:r>
            <a:r>
              <a:rPr lang="ru-RU" sz="1800" dirty="0">
                <a:solidFill>
                  <a:schemeClr val="tx1"/>
                </a:solidFill>
                <a:sym typeface="Symbol"/>
              </a:rPr>
              <a:t>°</a:t>
            </a:r>
            <a:r>
              <a:rPr lang="ru-RU" sz="1800" dirty="0">
                <a:solidFill>
                  <a:schemeClr val="tx1"/>
                </a:solidFill>
              </a:rPr>
              <a:t>С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C39B8DC-8BC5-402B-B28C-331E36C3F9B3}"/>
              </a:ext>
            </a:extLst>
          </p:cNvPr>
          <p:cNvSpPr txBox="1"/>
          <p:nvPr/>
        </p:nvSpPr>
        <p:spPr>
          <a:xfrm>
            <a:off x="0" y="4106359"/>
            <a:ext cx="2781300" cy="1515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buFont typeface="Arial" panose="020B0604020202020204" pitchFamily="34" charset="0"/>
              <a:buChar char="•"/>
              <a:defRPr sz="105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algn="r">
              <a:spcBef>
                <a:spcPts val="250"/>
              </a:spcBef>
              <a:spcAft>
                <a:spcPts val="250"/>
              </a:spcAft>
            </a:pPr>
            <a:r>
              <a:rPr lang="ru-RU" sz="18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rPr>
              <a:t>Температура первого контура - 310 </a:t>
            </a:r>
            <a:r>
              <a:rPr lang="ru-RU" sz="18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  <a:sym typeface="Symbol"/>
              </a:rPr>
              <a:t>°</a:t>
            </a:r>
            <a:r>
              <a:rPr lang="ru-RU" sz="18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rPr>
              <a:t>С</a:t>
            </a:r>
          </a:p>
          <a:p>
            <a:pPr algn="r"/>
            <a:endParaRPr lang="ru-RU" sz="1800" dirty="0">
              <a:solidFill>
                <a:srgbClr val="333333"/>
              </a:solidFill>
              <a:latin typeface="Arial" charset="0"/>
              <a:ea typeface="Arial" charset="0"/>
              <a:cs typeface="Arial" charset="0"/>
            </a:endParaRPr>
          </a:p>
          <a:p>
            <a:pPr algn="r"/>
            <a:r>
              <a:rPr lang="ru-RU" sz="18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rPr>
              <a:t>Д</a:t>
            </a:r>
            <a:r>
              <a:rPr lang="en-GB" sz="1800" dirty="0" err="1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rPr>
              <a:t>авление</a:t>
            </a:r>
            <a:r>
              <a:rPr lang="ru-RU" sz="18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rPr>
              <a:t> второго контура - 3</a:t>
            </a:r>
            <a:r>
              <a:rPr lang="en-GB" sz="18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1800" dirty="0" err="1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rPr>
              <a:t>МПа</a:t>
            </a:r>
            <a:r>
              <a:rPr lang="ru-RU" sz="18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rPr>
              <a:t> 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4CA376B-AAE7-492F-9186-442CACBEA0E3}"/>
              </a:ext>
            </a:extLst>
          </p:cNvPr>
          <p:cNvSpPr txBox="1"/>
          <p:nvPr/>
        </p:nvSpPr>
        <p:spPr>
          <a:xfrm>
            <a:off x="6337301" y="4094098"/>
            <a:ext cx="278924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buFont typeface="Arial" panose="020B0604020202020204" pitchFamily="34" charset="0"/>
              <a:buChar char="•"/>
              <a:defRPr sz="105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lvl="2">
              <a:buFont typeface="Arial" pitchFamily="34" charset="0"/>
              <a:buChar char="•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Размер «под ключ» - 190,5 мм</a:t>
            </a:r>
          </a:p>
          <a:p>
            <a:pPr marL="0" lvl="2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800" dirty="0">
                <a:solidFill>
                  <a:schemeClr val="tx1"/>
                </a:solidFill>
              </a:rPr>
              <a:t> Длина топливного столба 1600 мм</a:t>
            </a:r>
          </a:p>
          <a:p>
            <a:pPr algn="just">
              <a:buNone/>
            </a:pPr>
            <a:endParaRPr lang="ru-RU" sz="1800" dirty="0">
              <a:solidFill>
                <a:schemeClr val="tx1"/>
              </a:solidFill>
            </a:endParaRPr>
          </a:p>
          <a:p>
            <a:pPr algn="just"/>
            <a:r>
              <a:rPr lang="ru-RU" sz="1800" dirty="0">
                <a:solidFill>
                  <a:schemeClr val="tx1"/>
                </a:solidFill>
              </a:rPr>
              <a:t>Количество ТВС - 91</a:t>
            </a:r>
          </a:p>
        </p:txBody>
      </p:sp>
      <p:sp>
        <p:nvSpPr>
          <p:cNvPr id="33" name="Овал 32">
            <a:extLst>
              <a:ext uri="{FF2B5EF4-FFF2-40B4-BE49-F238E27FC236}">
                <a16:creationId xmlns:a16="http://schemas.microsoft.com/office/drawing/2014/main" id="{6A0A8770-045E-3B4A-9457-EB6F8856FA1B}"/>
              </a:ext>
            </a:extLst>
          </p:cNvPr>
          <p:cNvSpPr/>
          <p:nvPr/>
        </p:nvSpPr>
        <p:spPr>
          <a:xfrm>
            <a:off x="3093134" y="1948375"/>
            <a:ext cx="2971800" cy="3298287"/>
          </a:xfrm>
          <a:prstGeom prst="ellipse">
            <a:avLst/>
          </a:prstGeom>
          <a:noFill/>
          <a:ln w="31750" cap="rnd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ysClr val="windowText" lastClr="00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A4439866-5D39-F544-842F-66433D35C810}"/>
              </a:ext>
            </a:extLst>
          </p:cNvPr>
          <p:cNvSpPr/>
          <p:nvPr/>
        </p:nvSpPr>
        <p:spPr>
          <a:xfrm>
            <a:off x="3014576" y="2872648"/>
            <a:ext cx="3128519" cy="128496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3080"/>
              </a:lnSpc>
            </a:pPr>
            <a:r>
              <a:rPr lang="ru-RU" sz="3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Параметры</a:t>
            </a:r>
          </a:p>
          <a:p>
            <a:pPr algn="ctr">
              <a:lnSpc>
                <a:spcPts val="3080"/>
              </a:lnSpc>
            </a:pPr>
            <a:r>
              <a:rPr lang="ru-RU" sz="3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реакторной установки</a:t>
            </a:r>
            <a:endParaRPr lang="ru-RU" sz="4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6" name="Группа 7"/>
          <p:cNvGrpSpPr/>
          <p:nvPr/>
        </p:nvGrpSpPr>
        <p:grpSpPr>
          <a:xfrm>
            <a:off x="2832100" y="3718675"/>
            <a:ext cx="3441700" cy="2752682"/>
            <a:chOff x="2538875" y="2753453"/>
            <a:chExt cx="3783720" cy="2066423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2538875" y="2753453"/>
              <a:ext cx="233497" cy="2066423"/>
              <a:chOff x="2538875" y="2753453"/>
              <a:chExt cx="233497" cy="2066423"/>
            </a:xfrm>
          </p:grpSpPr>
          <p:cxnSp>
            <p:nvCxnSpPr>
              <p:cNvPr id="113" name="Прямая соединительная линия 112">
                <a:extLst>
                  <a:ext uri="{FF2B5EF4-FFF2-40B4-BE49-F238E27FC236}">
                    <a16:creationId xmlns:a16="http://schemas.microsoft.com/office/drawing/2014/main" id="{52226FB1-F1D5-4D3D-8A88-8831F2BE1DE9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538875" y="2753453"/>
                <a:ext cx="233497" cy="1"/>
              </a:xfrm>
              <a:prstGeom prst="line">
                <a:avLst/>
              </a:prstGeom>
              <a:noFill/>
              <a:ln w="31750" cap="rnd">
                <a:solidFill>
                  <a:schemeClr val="tx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15" name="Прямая соединительная линия 114">
                <a:extLst>
                  <a:ext uri="{FF2B5EF4-FFF2-40B4-BE49-F238E27FC236}">
                    <a16:creationId xmlns:a16="http://schemas.microsoft.com/office/drawing/2014/main" id="{C4B252BE-4D8D-4046-A3D9-EBCE30369587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1505667" y="3786665"/>
                <a:ext cx="2066420" cy="1"/>
              </a:xfrm>
              <a:prstGeom prst="line">
                <a:avLst/>
              </a:prstGeom>
              <a:noFill/>
              <a:ln w="31750" cap="rnd">
                <a:solidFill>
                  <a:schemeClr val="tx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8" name="Группа 45"/>
            <p:cNvGrpSpPr/>
            <p:nvPr/>
          </p:nvGrpSpPr>
          <p:grpSpPr>
            <a:xfrm flipH="1">
              <a:off x="6089098" y="2753453"/>
              <a:ext cx="233497" cy="2053497"/>
              <a:chOff x="2538875" y="2753453"/>
              <a:chExt cx="233497" cy="2053497"/>
            </a:xfrm>
          </p:grpSpPr>
          <p:cxnSp>
            <p:nvCxnSpPr>
              <p:cNvPr id="47" name="Прямая соединительная линия 46">
                <a:extLst>
                  <a:ext uri="{FF2B5EF4-FFF2-40B4-BE49-F238E27FC236}">
                    <a16:creationId xmlns:a16="http://schemas.microsoft.com/office/drawing/2014/main" id="{52226FB1-F1D5-4D3D-8A88-8831F2BE1DE9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538875" y="2753453"/>
                <a:ext cx="233497" cy="1"/>
              </a:xfrm>
              <a:prstGeom prst="line">
                <a:avLst/>
              </a:prstGeom>
              <a:noFill/>
              <a:ln w="31750" cap="rnd">
                <a:solidFill>
                  <a:schemeClr val="tx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8" name="Прямая соединительная линия 47">
                <a:extLst>
                  <a:ext uri="{FF2B5EF4-FFF2-40B4-BE49-F238E27FC236}">
                    <a16:creationId xmlns:a16="http://schemas.microsoft.com/office/drawing/2014/main" id="{C4B252BE-4D8D-4046-A3D9-EBCE3036958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2538875" y="2753455"/>
                <a:ext cx="0" cy="2053495"/>
              </a:xfrm>
              <a:prstGeom prst="line">
                <a:avLst/>
              </a:prstGeom>
              <a:noFill/>
              <a:ln w="31750" cap="rnd">
                <a:solidFill>
                  <a:schemeClr val="tx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</p:grpSp>
      <p:grpSp>
        <p:nvGrpSpPr>
          <p:cNvPr id="9" name="Группа 51"/>
          <p:cNvGrpSpPr/>
          <p:nvPr/>
        </p:nvGrpSpPr>
        <p:grpSpPr>
          <a:xfrm flipV="1">
            <a:off x="2841674" y="749948"/>
            <a:ext cx="3467686" cy="2359045"/>
            <a:chOff x="2538875" y="2753453"/>
            <a:chExt cx="3783720" cy="1770922"/>
          </a:xfrm>
        </p:grpSpPr>
        <p:grpSp>
          <p:nvGrpSpPr>
            <p:cNvPr id="10" name="Группа 52"/>
            <p:cNvGrpSpPr/>
            <p:nvPr/>
          </p:nvGrpSpPr>
          <p:grpSpPr>
            <a:xfrm>
              <a:off x="2538875" y="2753453"/>
              <a:ext cx="233497" cy="1770922"/>
              <a:chOff x="2538875" y="2753453"/>
              <a:chExt cx="233497" cy="1770922"/>
            </a:xfrm>
          </p:grpSpPr>
          <p:cxnSp>
            <p:nvCxnSpPr>
              <p:cNvPr id="57" name="Прямая соединительная линия 56">
                <a:extLst>
                  <a:ext uri="{FF2B5EF4-FFF2-40B4-BE49-F238E27FC236}">
                    <a16:creationId xmlns:a16="http://schemas.microsoft.com/office/drawing/2014/main" id="{52226FB1-F1D5-4D3D-8A88-8831F2BE1DE9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538875" y="2753453"/>
                <a:ext cx="233497" cy="1"/>
              </a:xfrm>
              <a:prstGeom prst="line">
                <a:avLst/>
              </a:prstGeom>
              <a:noFill/>
              <a:ln w="31750" cap="rnd">
                <a:solidFill>
                  <a:schemeClr val="tx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58" name="Прямая соединительная линия 57">
                <a:extLst>
                  <a:ext uri="{FF2B5EF4-FFF2-40B4-BE49-F238E27FC236}">
                    <a16:creationId xmlns:a16="http://schemas.microsoft.com/office/drawing/2014/main" id="{C4B252BE-4D8D-4046-A3D9-EBCE30369587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538875" y="2753454"/>
                <a:ext cx="0" cy="1770921"/>
              </a:xfrm>
              <a:prstGeom prst="line">
                <a:avLst/>
              </a:prstGeom>
              <a:noFill/>
              <a:ln w="31750" cap="rnd">
                <a:solidFill>
                  <a:schemeClr val="tx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1" name="Группа 53"/>
            <p:cNvGrpSpPr/>
            <p:nvPr/>
          </p:nvGrpSpPr>
          <p:grpSpPr>
            <a:xfrm flipH="1">
              <a:off x="6089098" y="2753453"/>
              <a:ext cx="233497" cy="1770922"/>
              <a:chOff x="2538875" y="2753453"/>
              <a:chExt cx="233497" cy="1770922"/>
            </a:xfrm>
          </p:grpSpPr>
          <p:cxnSp>
            <p:nvCxnSpPr>
              <p:cNvPr id="55" name="Прямая соединительная линия 54">
                <a:extLst>
                  <a:ext uri="{FF2B5EF4-FFF2-40B4-BE49-F238E27FC236}">
                    <a16:creationId xmlns:a16="http://schemas.microsoft.com/office/drawing/2014/main" id="{52226FB1-F1D5-4D3D-8A88-8831F2BE1DE9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538875" y="2753453"/>
                <a:ext cx="233497" cy="1"/>
              </a:xfrm>
              <a:prstGeom prst="line">
                <a:avLst/>
              </a:prstGeom>
              <a:noFill/>
              <a:ln w="31750" cap="rnd">
                <a:solidFill>
                  <a:schemeClr val="tx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56" name="Прямая соединительная линия 55">
                <a:extLst>
                  <a:ext uri="{FF2B5EF4-FFF2-40B4-BE49-F238E27FC236}">
                    <a16:creationId xmlns:a16="http://schemas.microsoft.com/office/drawing/2014/main" id="{C4B252BE-4D8D-4046-A3D9-EBCE30369587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538875" y="2753454"/>
                <a:ext cx="0" cy="1770921"/>
              </a:xfrm>
              <a:prstGeom prst="line">
                <a:avLst/>
              </a:prstGeom>
              <a:noFill/>
              <a:ln w="31750" cap="rnd">
                <a:solidFill>
                  <a:schemeClr val="tx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</p:grp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C50AA25-64E0-2943-AD5C-81B27245C71A}"/>
              </a:ext>
            </a:extLst>
          </p:cNvPr>
          <p:cNvSpPr/>
          <p:nvPr/>
        </p:nvSpPr>
        <p:spPr>
          <a:xfrm>
            <a:off x="7683499" y="0"/>
            <a:ext cx="1460501" cy="8642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749787" y="100427"/>
            <a:ext cx="1266226" cy="522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CC50AA25-64E0-2943-AD5C-81B27245C71A}"/>
              </a:ext>
            </a:extLst>
          </p:cNvPr>
          <p:cNvSpPr/>
          <p:nvPr/>
        </p:nvSpPr>
        <p:spPr>
          <a:xfrm>
            <a:off x="8788399" y="6316980"/>
            <a:ext cx="355601" cy="5410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Номер слайда 3"/>
          <p:cNvSpPr txBox="1">
            <a:spLocks/>
          </p:cNvSpPr>
          <p:nvPr/>
        </p:nvSpPr>
        <p:spPr>
          <a:xfrm>
            <a:off x="8445500" y="6566444"/>
            <a:ext cx="579438" cy="146459"/>
          </a:xfrm>
          <a:prstGeom prst="rect">
            <a:avLst/>
          </a:prstGeom>
        </p:spPr>
        <p:txBody>
          <a:bodyPr lIns="0" tIns="0" rIns="0" bIns="0" anchor="b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D7563AF-3E27-4699-B4F1-10C22348B958}" type="slidenum">
              <a:rPr lang="ru-RU" sz="1200" smtClean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rPr>
              <a:pPr algn="r"/>
              <a:t>3</a:t>
            </a:fld>
            <a:endParaRPr lang="ru-RU" sz="1200" dirty="0">
              <a:solidFill>
                <a:srgbClr val="333333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4194924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tolstykh_vs\Desktop\ВВЭР-И\Схема гидравлическая принципиальная\ВВЭР-И Г3 v0.64 для презентации в октябре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92201"/>
            <a:ext cx="4912697" cy="5765800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4061460" y="666828"/>
            <a:ext cx="5082540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6213" algn="just">
              <a:buFont typeface="Arial" pitchFamily="34" charset="0"/>
              <a:buChar char="•"/>
            </a:pPr>
            <a:r>
              <a:rPr lang="ru-RU" dirty="0">
                <a:latin typeface="Arial" pitchFamily="34" charset="0"/>
                <a:cs typeface="Arial" pitchFamily="34" charset="0"/>
              </a:rPr>
              <a:t>Для прохождения всех проектных и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запроектных</a:t>
            </a:r>
            <a:r>
              <a:rPr lang="ru-RU" dirty="0">
                <a:latin typeface="Arial" pitchFamily="34" charset="0"/>
                <a:cs typeface="Arial" pitchFamily="34" charset="0"/>
              </a:rPr>
              <a:t> аварий используются системы, работающие на пассивном принципе (без насосов)</a:t>
            </a:r>
          </a:p>
          <a:p>
            <a:pPr indent="176213" algn="just">
              <a:buFont typeface="Arial" pitchFamily="34" charset="0"/>
              <a:buChar char="•"/>
            </a:pPr>
            <a:r>
              <a:rPr lang="ru-RU" dirty="0">
                <a:latin typeface="Arial" pitchFamily="34" charset="0"/>
                <a:cs typeface="Arial" pitchFamily="34" charset="0"/>
              </a:rPr>
              <a:t>В проекте возможны только малые течи, вследствие отсутствия трубопроводов большого диаметра.</a:t>
            </a:r>
          </a:p>
          <a:p>
            <a:pPr>
              <a:buNone/>
            </a:pPr>
            <a:endParaRPr lang="ru-RU" sz="2000" dirty="0"/>
          </a:p>
        </p:txBody>
      </p:sp>
      <p:sp>
        <p:nvSpPr>
          <p:cNvPr id="28" name="Заголовок 2"/>
          <p:cNvSpPr txBox="1">
            <a:spLocks/>
          </p:cNvSpPr>
          <p:nvPr/>
        </p:nvSpPr>
        <p:spPr>
          <a:xfrm>
            <a:off x="295133" y="234995"/>
            <a:ext cx="8192564" cy="439859"/>
          </a:xfrm>
          <a:prstGeom prst="rect">
            <a:avLst/>
          </a:prstGeom>
        </p:spPr>
        <p:txBody>
          <a:bodyPr lIns="0" tIns="0" rIns="0" bIns="0"/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ru-RU" sz="2400" b="1" dirty="0">
                <a:solidFill>
                  <a:srgbClr val="333333"/>
                </a:solidFill>
                <a:latin typeface="Arial" charset="0"/>
                <a:cs typeface="Arial" charset="0"/>
              </a:rPr>
              <a:t>Технологическая схема</a:t>
            </a:r>
            <a:endParaRPr lang="ru-RU" sz="2800" b="1" dirty="0">
              <a:solidFill>
                <a:srgbClr val="333333"/>
              </a:solidFill>
              <a:latin typeface="Arial" charset="0"/>
              <a:ea typeface="Arial" charset="0"/>
              <a:cs typeface="Arial" charset="0"/>
            </a:endParaRPr>
          </a:p>
        </p:txBody>
      </p:sp>
      <p:grpSp>
        <p:nvGrpSpPr>
          <p:cNvPr id="84" name="Группа 83"/>
          <p:cNvGrpSpPr/>
          <p:nvPr/>
        </p:nvGrpSpPr>
        <p:grpSpPr>
          <a:xfrm>
            <a:off x="4937399" y="2712049"/>
            <a:ext cx="4340244" cy="3539430"/>
            <a:chOff x="4803756" y="2676880"/>
            <a:chExt cx="4340244" cy="3539430"/>
          </a:xfrm>
        </p:grpSpPr>
        <p:grpSp>
          <p:nvGrpSpPr>
            <p:cNvPr id="17" name="Группа 16"/>
            <p:cNvGrpSpPr/>
            <p:nvPr/>
          </p:nvGrpSpPr>
          <p:grpSpPr>
            <a:xfrm>
              <a:off x="4803756" y="2676880"/>
              <a:ext cx="4340244" cy="3539430"/>
              <a:chOff x="5998379" y="4643445"/>
              <a:chExt cx="4340244" cy="3539429"/>
            </a:xfrm>
          </p:grpSpPr>
          <p:cxnSp>
            <p:nvCxnSpPr>
              <p:cNvPr id="18" name="Прямая соединительная линия 17"/>
              <p:cNvCxnSpPr/>
              <p:nvPr/>
            </p:nvCxnSpPr>
            <p:spPr>
              <a:xfrm flipV="1">
                <a:off x="5998379" y="4816922"/>
                <a:ext cx="125432" cy="358"/>
              </a:xfrm>
              <a:prstGeom prst="line">
                <a:avLst/>
              </a:prstGeom>
              <a:ln w="38100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Прямая соединительная линия 19"/>
              <p:cNvCxnSpPr/>
              <p:nvPr/>
            </p:nvCxnSpPr>
            <p:spPr>
              <a:xfrm flipV="1">
                <a:off x="6005955" y="5062190"/>
                <a:ext cx="120237" cy="971"/>
              </a:xfrm>
              <a:prstGeom prst="line">
                <a:avLst/>
              </a:prstGeom>
              <a:ln w="38100">
                <a:solidFill>
                  <a:srgbClr val="FF006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Прямая соединительная линия 20"/>
              <p:cNvCxnSpPr/>
              <p:nvPr/>
            </p:nvCxnSpPr>
            <p:spPr>
              <a:xfrm>
                <a:off x="5998379" y="5547701"/>
                <a:ext cx="123051" cy="264"/>
              </a:xfrm>
              <a:prstGeom prst="line">
                <a:avLst/>
              </a:prstGeom>
              <a:ln w="38100">
                <a:solidFill>
                  <a:srgbClr val="92D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Прямая соединительная линия 21"/>
              <p:cNvCxnSpPr/>
              <p:nvPr/>
            </p:nvCxnSpPr>
            <p:spPr>
              <a:xfrm>
                <a:off x="6005250" y="6025760"/>
                <a:ext cx="120942" cy="837"/>
              </a:xfrm>
              <a:prstGeom prst="line">
                <a:avLst/>
              </a:prstGeom>
              <a:ln w="38100">
                <a:solidFill>
                  <a:srgbClr val="FF66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Прямая соединительная линия 23"/>
              <p:cNvCxnSpPr/>
              <p:nvPr/>
            </p:nvCxnSpPr>
            <p:spPr>
              <a:xfrm flipV="1">
                <a:off x="6008255" y="6276628"/>
                <a:ext cx="115556" cy="1614"/>
              </a:xfrm>
              <a:prstGeom prst="line">
                <a:avLst/>
              </a:prstGeom>
              <a:ln w="38100">
                <a:solidFill>
                  <a:srgbClr val="CCCC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Прямая соединительная линия 24"/>
              <p:cNvCxnSpPr/>
              <p:nvPr/>
            </p:nvCxnSpPr>
            <p:spPr>
              <a:xfrm>
                <a:off x="6003141" y="6524215"/>
                <a:ext cx="125432" cy="62"/>
              </a:xfrm>
              <a:prstGeom prst="line">
                <a:avLst/>
              </a:prstGeom>
              <a:ln w="38100">
                <a:solidFill>
                  <a:srgbClr val="9933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Прямая соединительная линия 25"/>
              <p:cNvCxnSpPr/>
              <p:nvPr/>
            </p:nvCxnSpPr>
            <p:spPr>
              <a:xfrm>
                <a:off x="6004819" y="7023226"/>
                <a:ext cx="118992" cy="1114"/>
              </a:xfrm>
              <a:prstGeom prst="line">
                <a:avLst/>
              </a:prstGeom>
              <a:ln w="38100">
                <a:solidFill>
                  <a:srgbClr val="99663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" name="Прямоугольник 26"/>
              <p:cNvSpPr/>
              <p:nvPr/>
            </p:nvSpPr>
            <p:spPr>
              <a:xfrm>
                <a:off x="6174587" y="4643445"/>
                <a:ext cx="4164036" cy="35394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sz="1600" dirty="0" err="1">
                    <a:solidFill>
                      <a:srgbClr val="0070C0"/>
                    </a:solidFill>
                    <a:latin typeface="Arial" pitchFamily="34" charset="0"/>
                    <a:cs typeface="Arial" pitchFamily="34" charset="0"/>
                  </a:rPr>
                  <a:t>Сист</a:t>
                </a:r>
                <a:r>
                  <a:rPr lang="ru-RU" sz="1600" dirty="0">
                    <a:solidFill>
                      <a:srgbClr val="0070C0"/>
                    </a:solidFill>
                    <a:latin typeface="Arial" pitchFamily="34" charset="0"/>
                    <a:cs typeface="Arial" pitchFamily="34" charset="0"/>
                  </a:rPr>
                  <a:t>. аварийного ввода бора (САВБ)</a:t>
                </a:r>
              </a:p>
              <a:p>
                <a:r>
                  <a:rPr lang="ru-RU" sz="1600" dirty="0" err="1">
                    <a:solidFill>
                      <a:srgbClr val="FF0066"/>
                    </a:solidFill>
                    <a:latin typeface="Arial" pitchFamily="34" charset="0"/>
                    <a:cs typeface="Arial" pitchFamily="34" charset="0"/>
                  </a:rPr>
                  <a:t>Сист</a:t>
                </a:r>
                <a:r>
                  <a:rPr lang="ru-RU" sz="1600" dirty="0">
                    <a:solidFill>
                      <a:srgbClr val="FF0066"/>
                    </a:solidFill>
                    <a:latin typeface="Arial" pitchFamily="34" charset="0"/>
                    <a:cs typeface="Arial" pitchFamily="34" charset="0"/>
                  </a:rPr>
                  <a:t>. аварийного охлаждения зоны (САОЗ)</a:t>
                </a:r>
              </a:p>
              <a:p>
                <a:r>
                  <a:rPr lang="ru-RU" sz="1600" dirty="0" err="1">
                    <a:solidFill>
                      <a:srgbClr val="92D050"/>
                    </a:solidFill>
                    <a:latin typeface="Arial" pitchFamily="34" charset="0"/>
                    <a:cs typeface="Arial" pitchFamily="34" charset="0"/>
                  </a:rPr>
                  <a:t>Сист</a:t>
                </a:r>
                <a:r>
                  <a:rPr lang="ru-RU" sz="1600" dirty="0">
                    <a:solidFill>
                      <a:srgbClr val="92D050"/>
                    </a:solidFill>
                    <a:latin typeface="Arial" pitchFamily="34" charset="0"/>
                    <a:cs typeface="Arial" pitchFamily="34" charset="0"/>
                  </a:rPr>
                  <a:t>. аварийной подпитки парогенератора (САП ПГ)</a:t>
                </a:r>
              </a:p>
              <a:p>
                <a:r>
                  <a:rPr lang="ru-RU" sz="1600" dirty="0" err="1">
                    <a:solidFill>
                      <a:srgbClr val="FF6600"/>
                    </a:solidFill>
                    <a:latin typeface="Arial" pitchFamily="34" charset="0"/>
                    <a:cs typeface="Arial" pitchFamily="34" charset="0"/>
                  </a:rPr>
                  <a:t>Сист</a:t>
                </a:r>
                <a:r>
                  <a:rPr lang="ru-RU" sz="1600" dirty="0">
                    <a:solidFill>
                      <a:srgbClr val="FF6600"/>
                    </a:solidFill>
                    <a:latin typeface="Arial" pitchFamily="34" charset="0"/>
                    <a:cs typeface="Arial" pitchFamily="34" charset="0"/>
                  </a:rPr>
                  <a:t>. подпитки-продувки (</a:t>
                </a:r>
                <a:r>
                  <a:rPr lang="ru-RU" sz="1600" dirty="0" err="1">
                    <a:solidFill>
                      <a:srgbClr val="FF6600"/>
                    </a:solidFill>
                    <a:latin typeface="Arial" pitchFamily="34" charset="0"/>
                    <a:cs typeface="Arial" pitchFamily="34" charset="0"/>
                  </a:rPr>
                  <a:t>СППр</a:t>
                </a:r>
                <a:r>
                  <a:rPr lang="ru-RU" sz="1600" dirty="0">
                    <a:solidFill>
                      <a:srgbClr val="FF6600"/>
                    </a:solidFill>
                    <a:latin typeface="Arial" pitchFamily="34" charset="0"/>
                    <a:cs typeface="Arial" pitchFamily="34" charset="0"/>
                  </a:rPr>
                  <a:t>)</a:t>
                </a:r>
              </a:p>
              <a:p>
                <a:r>
                  <a:rPr lang="ru-RU" sz="1600" dirty="0" err="1">
                    <a:solidFill>
                      <a:srgbClr val="CCCC00"/>
                    </a:solidFill>
                    <a:latin typeface="Arial" pitchFamily="34" charset="0"/>
                    <a:cs typeface="Arial" pitchFamily="34" charset="0"/>
                  </a:rPr>
                  <a:t>Сист</a:t>
                </a:r>
                <a:r>
                  <a:rPr lang="ru-RU" sz="1600" dirty="0">
                    <a:solidFill>
                      <a:srgbClr val="CCCC00"/>
                    </a:solidFill>
                    <a:latin typeface="Arial" pitchFamily="34" charset="0"/>
                    <a:cs typeface="Arial" pitchFamily="34" charset="0"/>
                  </a:rPr>
                  <a:t>. </a:t>
                </a:r>
                <a:r>
                  <a:rPr lang="ru-RU" sz="1600" dirty="0" err="1">
                    <a:solidFill>
                      <a:srgbClr val="CCCC00"/>
                    </a:solidFill>
                    <a:latin typeface="Arial" pitchFamily="34" charset="0"/>
                    <a:cs typeface="Arial" pitchFamily="34" charset="0"/>
                  </a:rPr>
                  <a:t>охлажд</a:t>
                </a:r>
                <a:r>
                  <a:rPr lang="ru-RU" sz="1600" dirty="0">
                    <a:solidFill>
                      <a:srgbClr val="CCCC00"/>
                    </a:solidFill>
                    <a:latin typeface="Arial" pitchFamily="34" charset="0"/>
                    <a:cs typeface="Arial" pitchFamily="34" charset="0"/>
                  </a:rPr>
                  <a:t>. корпуса реактора (СОКР)</a:t>
                </a:r>
              </a:p>
              <a:p>
                <a:r>
                  <a:rPr lang="ru-RU" sz="1600" dirty="0" err="1">
                    <a:solidFill>
                      <a:srgbClr val="9933FF"/>
                    </a:solidFill>
                    <a:latin typeface="Arial" pitchFamily="34" charset="0"/>
                    <a:cs typeface="Arial" pitchFamily="34" charset="0"/>
                  </a:rPr>
                  <a:t>Сист</a:t>
                </a:r>
                <a:r>
                  <a:rPr lang="ru-RU" sz="1600" dirty="0">
                    <a:solidFill>
                      <a:srgbClr val="9933FF"/>
                    </a:solidFill>
                    <a:latin typeface="Arial" pitchFamily="34" charset="0"/>
                    <a:cs typeface="Arial" pitchFamily="34" charset="0"/>
                  </a:rPr>
                  <a:t>. пассивного отвода тепла от парогенератора (СПОТ ПГ)</a:t>
                </a:r>
              </a:p>
              <a:p>
                <a:r>
                  <a:rPr lang="ru-RU" sz="1600" dirty="0" err="1">
                    <a:solidFill>
                      <a:srgbClr val="996633"/>
                    </a:solidFill>
                    <a:latin typeface="Arial" pitchFamily="34" charset="0"/>
                    <a:cs typeface="Arial" pitchFamily="34" charset="0"/>
                  </a:rPr>
                  <a:t>Сист</a:t>
                </a:r>
                <a:r>
                  <a:rPr lang="ru-RU" sz="1600" dirty="0">
                    <a:solidFill>
                      <a:srgbClr val="996633"/>
                    </a:solidFill>
                    <a:latin typeface="Arial" pitchFamily="34" charset="0"/>
                    <a:cs typeface="Arial" pitchFamily="34" charset="0"/>
                  </a:rPr>
                  <a:t>. пассивного отвода тепла от бассейна выдержки(СПОТ БВ)</a:t>
                </a:r>
              </a:p>
              <a:p>
                <a:r>
                  <a:rPr lang="ru-RU" sz="1600" dirty="0">
                    <a:solidFill>
                      <a:srgbClr val="FF66FF"/>
                    </a:solidFill>
                    <a:latin typeface="Arial" pitchFamily="34" charset="0"/>
                    <a:cs typeface="Arial" pitchFamily="34" charset="0"/>
                  </a:rPr>
                  <a:t>Бассейн выдержки (БВ</a:t>
                </a:r>
                <a:r>
                  <a:rPr lang="ru-RU" sz="1600" dirty="0">
                    <a:solidFill>
                      <a:srgbClr val="CC0099"/>
                    </a:solidFill>
                    <a:latin typeface="Arial" pitchFamily="34" charset="0"/>
                    <a:cs typeface="Arial" pitchFamily="34" charset="0"/>
                  </a:rPr>
                  <a:t>)</a:t>
                </a:r>
              </a:p>
              <a:p>
                <a:r>
                  <a:rPr lang="ru-RU" sz="1600" dirty="0">
                    <a:solidFill>
                      <a:srgbClr val="0033CC"/>
                    </a:solidFill>
                    <a:latin typeface="Arial" pitchFamily="34" charset="0"/>
                    <a:cs typeface="Arial" pitchFamily="34" charset="0"/>
                  </a:rPr>
                  <a:t>Система компенсации давления (СКД)</a:t>
                </a:r>
              </a:p>
              <a:p>
                <a:r>
                  <a:rPr lang="ru-RU" sz="1600" dirty="0">
                    <a:latin typeface="Arial" pitchFamily="34" charset="0"/>
                    <a:cs typeface="Arial" pitchFamily="34" charset="0"/>
                  </a:rPr>
                  <a:t>Второй контур</a:t>
                </a:r>
              </a:p>
            </p:txBody>
          </p:sp>
        </p:grpSp>
        <p:cxnSp>
          <p:nvCxnSpPr>
            <p:cNvPr id="81" name="Прямая соединительная линия 80"/>
            <p:cNvCxnSpPr/>
            <p:nvPr/>
          </p:nvCxnSpPr>
          <p:spPr>
            <a:xfrm>
              <a:off x="4814959" y="5540056"/>
              <a:ext cx="118992" cy="1114"/>
            </a:xfrm>
            <a:prstGeom prst="line">
              <a:avLst/>
            </a:prstGeom>
            <a:ln w="38100">
              <a:solidFill>
                <a:srgbClr val="FF66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Прямая соединительная линия 81"/>
            <p:cNvCxnSpPr/>
            <p:nvPr/>
          </p:nvCxnSpPr>
          <p:spPr>
            <a:xfrm>
              <a:off x="4814959" y="5785324"/>
              <a:ext cx="118992" cy="1114"/>
            </a:xfrm>
            <a:prstGeom prst="line">
              <a:avLst/>
            </a:prstGeom>
            <a:ln w="38100">
              <a:solidFill>
                <a:srgbClr val="0033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9" name="Прямая соединительная линия 18"/>
          <p:cNvCxnSpPr/>
          <p:nvPr/>
        </p:nvCxnSpPr>
        <p:spPr>
          <a:xfrm>
            <a:off x="4948602" y="6056237"/>
            <a:ext cx="118992" cy="111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Номер слайда 3"/>
          <p:cNvSpPr txBox="1">
            <a:spLocks/>
          </p:cNvSpPr>
          <p:nvPr/>
        </p:nvSpPr>
        <p:spPr>
          <a:xfrm>
            <a:off x="8445500" y="6566444"/>
            <a:ext cx="579438" cy="146459"/>
          </a:xfrm>
          <a:prstGeom prst="rect">
            <a:avLst/>
          </a:prstGeom>
        </p:spPr>
        <p:txBody>
          <a:bodyPr lIns="0" tIns="0" rIns="0" bIns="0" anchor="b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D7563AF-3E27-4699-B4F1-10C22348B958}" type="slidenum">
              <a:rPr lang="ru-RU" sz="1200" smtClean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rPr>
              <a:pPr algn="r"/>
              <a:t>4</a:t>
            </a:fld>
            <a:endParaRPr lang="ru-RU" sz="1200" dirty="0">
              <a:solidFill>
                <a:srgbClr val="333333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0" y="9"/>
          <a:ext cx="9143999" cy="6827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66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584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388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0040">
                <a:tc>
                  <a:txBody>
                    <a:bodyPr/>
                    <a:lstStyle/>
                    <a:p>
                      <a:r>
                        <a:rPr lang="ru-RU" sz="1400" spc="-150" baseline="0" dirty="0" err="1">
                          <a:latin typeface="Arial" pitchFamily="34" charset="0"/>
                          <a:cs typeface="Arial" pitchFamily="34" charset="0"/>
                        </a:rPr>
                        <a:t>Клас-ия</a:t>
                      </a:r>
                      <a:endParaRPr lang="ru-RU" sz="1400" spc="-150" baseline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Arial" pitchFamily="34" charset="0"/>
                          <a:cs typeface="Arial" pitchFamily="34" charset="0"/>
                        </a:rPr>
                        <a:t>ВВЭР-ТОИ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Arial" pitchFamily="34" charset="0"/>
                          <a:cs typeface="Arial" pitchFamily="34" charset="0"/>
                        </a:rPr>
                        <a:t>ВВЭР-И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040">
                <a:tc rowSpan="1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Arial" pitchFamily="34" charset="0"/>
                          <a:cs typeface="Arial" pitchFamily="34" charset="0"/>
                        </a:rPr>
                        <a:t>З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Arial" pitchFamily="34" charset="0"/>
                          <a:cs typeface="Arial" pitchFamily="34" charset="0"/>
                        </a:rPr>
                        <a:t>СУЗ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ru-RU" sz="1400" baseline="0" dirty="0">
                          <a:latin typeface="Arial" pitchFamily="34" charset="0"/>
                          <a:cs typeface="Arial" pitchFamily="34" charset="0"/>
                        </a:rPr>
                        <a:t>САВБ (активная)</a:t>
                      </a:r>
                    </a:p>
                  </a:txBody>
                  <a:tcP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Font typeface="Arial" pitchFamily="34" charset="0"/>
                        <a:buNone/>
                      </a:pPr>
                      <a:r>
                        <a:rPr lang="ru-RU" sz="1400" dirty="0">
                          <a:latin typeface="Arial" pitchFamily="34" charset="0"/>
                          <a:cs typeface="Arial" pitchFamily="34" charset="0"/>
                        </a:rPr>
                        <a:t>САВБ (пассивная)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1400" baseline="0" dirty="0">
                          <a:latin typeface="Arial" pitchFamily="34" charset="0"/>
                          <a:cs typeface="Arial" pitchFamily="34" charset="0"/>
                        </a:rPr>
                        <a:t>Нитка низкого давления (до 2.5 МПа)</a:t>
                      </a:r>
                    </a:p>
                  </a:txBody>
                  <a:tcP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Font typeface="Arial" pitchFamily="34" charset="0"/>
                        <a:buNone/>
                      </a:pPr>
                      <a:endParaRPr lang="ru-RU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1400" baseline="0" dirty="0">
                          <a:latin typeface="Arial" pitchFamily="34" charset="0"/>
                          <a:cs typeface="Arial" pitchFamily="34" charset="0"/>
                        </a:rPr>
                        <a:t>Нитка высокого давления (7.88 МПа)</a:t>
                      </a:r>
                      <a:endParaRPr lang="ru-RU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Font typeface="Arial" pitchFamily="34" charset="0"/>
                        <a:buNone/>
                      </a:pPr>
                      <a:endParaRPr lang="ru-RU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Arial" pitchFamily="34" charset="0"/>
                          <a:cs typeface="Arial" pitchFamily="34" charset="0"/>
                        </a:rPr>
                        <a:t>САОЗ (пассивная часть)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trike="noStrike" dirty="0" err="1">
                          <a:latin typeface="Arial" pitchFamily="34" charset="0"/>
                          <a:cs typeface="Arial" pitchFamily="34" charset="0"/>
                        </a:rPr>
                        <a:t>Гидроемкости</a:t>
                      </a:r>
                      <a:r>
                        <a:rPr lang="ru-RU" sz="1400" strike="noStrike" dirty="0">
                          <a:latin typeface="Arial" pitchFamily="34" charset="0"/>
                          <a:cs typeface="Arial" pitchFamily="34" charset="0"/>
                        </a:rPr>
                        <a:t> второй ступени</a:t>
                      </a:r>
                    </a:p>
                  </a:txBody>
                  <a:tcP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trike="noStrike" dirty="0" err="1">
                          <a:latin typeface="Arial" pitchFamily="34" charset="0"/>
                          <a:cs typeface="Arial" pitchFamily="34" charset="0"/>
                        </a:rPr>
                        <a:t>Гидроемкости</a:t>
                      </a:r>
                      <a:r>
                        <a:rPr lang="ru-RU" sz="1400" strike="noStrike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sz="1400" strike="noStrike" kern="1200" dirty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третьей ступени</a:t>
                      </a:r>
                    </a:p>
                  </a:txBody>
                  <a:tcP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trike="noStrike" dirty="0" err="1">
                          <a:latin typeface="Arial" pitchFamily="34" charset="0"/>
                          <a:cs typeface="Arial" pitchFamily="34" charset="0"/>
                        </a:rPr>
                        <a:t>Cистема</a:t>
                      </a:r>
                      <a:r>
                        <a:rPr lang="ru-RU" sz="1400" strike="noStrike" dirty="0">
                          <a:latin typeface="Arial" pitchFamily="34" charset="0"/>
                          <a:cs typeface="Arial" pitchFamily="34" charset="0"/>
                        </a:rPr>
                        <a:t> аварийного </a:t>
                      </a:r>
                      <a:r>
                        <a:rPr lang="ru-RU" sz="1400" strike="noStrike" dirty="0" err="1">
                          <a:latin typeface="Arial" pitchFamily="34" charset="0"/>
                          <a:cs typeface="Arial" pitchFamily="34" charset="0"/>
                        </a:rPr>
                        <a:t>газоудаления</a:t>
                      </a:r>
                      <a:endParaRPr lang="ru-RU" sz="1400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Arial" pitchFamily="34" charset="0"/>
                          <a:cs typeface="Arial" pitchFamily="34" charset="0"/>
                        </a:rPr>
                        <a:t>САР ПГ</a:t>
                      </a:r>
                    </a:p>
                  </a:txBody>
                  <a:tcP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Arial" pitchFamily="34" charset="0"/>
                          <a:cs typeface="Arial" pitchFamily="34" charset="0"/>
                        </a:rPr>
                        <a:t>САП ПГ+ПСУ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Arial" pitchFamily="34" charset="0"/>
                          <a:cs typeface="Arial" pitchFamily="34" charset="0"/>
                        </a:rPr>
                        <a:t>БРУ-А</a:t>
                      </a:r>
                    </a:p>
                  </a:txBody>
                  <a:tcP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ПСУ+</a:t>
                      </a:r>
                      <a:r>
                        <a:rPr lang="ru-RU" sz="1400" dirty="0">
                          <a:latin typeface="Arial" pitchFamily="34" charset="0"/>
                          <a:cs typeface="Arial" pitchFamily="34" charset="0"/>
                        </a:rPr>
                        <a:t>САП ПГ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Arial" pitchFamily="34" charset="0"/>
                          <a:cs typeface="Arial" pitchFamily="34" charset="0"/>
                        </a:rPr>
                        <a:t>Система защиты первого контура от превышения давления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Arial" pitchFamily="34" charset="0"/>
                          <a:cs typeface="Arial" pitchFamily="34" charset="0"/>
                        </a:rPr>
                        <a:t>Система защиты второго контура от превышения давления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Arial" pitchFamily="34" charset="0"/>
                          <a:cs typeface="Arial" pitchFamily="34" charset="0"/>
                        </a:rPr>
                        <a:t>СПОТ ПГ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20040"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Arial" pitchFamily="34" charset="0"/>
                          <a:cs typeface="Arial" pitchFamily="34" charset="0"/>
                        </a:rPr>
                        <a:t>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Спринклерная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система</a:t>
                      </a:r>
                    </a:p>
                  </a:txBody>
                  <a:tcP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Arial" pitchFamily="34" charset="0"/>
                          <a:cs typeface="Arial" pitchFamily="34" charset="0"/>
                        </a:rPr>
                        <a:t>СПОТ ГО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20040"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Arial" pitchFamily="34" charset="0"/>
                          <a:cs typeface="Arial" pitchFamily="34" charset="0"/>
                        </a:rPr>
                        <a:t>О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trike="noStrike" dirty="0">
                          <a:latin typeface="Arial" pitchFamily="34" charset="0"/>
                          <a:cs typeface="Arial" pitchFamily="34" charset="0"/>
                        </a:rPr>
                        <a:t>Система аварийного электроснабжения</a:t>
                      </a:r>
                    </a:p>
                  </a:txBody>
                  <a:tcP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Arial" pitchFamily="34" charset="0"/>
                          <a:cs typeface="Arial" pitchFamily="34" charset="0"/>
                        </a:rPr>
                        <a:t>Аккумуляторы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trike="noStrike" dirty="0">
                          <a:latin typeface="Arial" pitchFamily="34" charset="0"/>
                          <a:cs typeface="Arial" pitchFamily="34" charset="0"/>
                        </a:rPr>
                        <a:t>Резервная дизельная электростанция</a:t>
                      </a:r>
                    </a:p>
                  </a:txBody>
                  <a:tcP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Arial" pitchFamily="34" charset="0"/>
                          <a:cs typeface="Arial" pitchFamily="34" charset="0"/>
                        </a:rPr>
                        <a:t>У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strike="noStrike" dirty="0">
                          <a:latin typeface="Arial" pitchFamily="34" charset="0"/>
                          <a:cs typeface="Arial" pitchFamily="34" charset="0"/>
                        </a:rPr>
                        <a:t>АСУ ТП в части систем, выполняющих функции безопасности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20040"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Arial" pitchFamily="34" charset="0"/>
                          <a:cs typeface="Arial" pitchFamily="34" charset="0"/>
                        </a:rPr>
                        <a:t>Т</a:t>
                      </a:r>
                      <a:endParaRPr lang="ru-RU" sz="140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trike="noStrike" dirty="0">
                          <a:latin typeface="Arial" pitchFamily="34" charset="0"/>
                          <a:cs typeface="Arial" pitchFamily="34" charset="0"/>
                        </a:rPr>
                        <a:t>Ловушка расплава</a:t>
                      </a:r>
                    </a:p>
                  </a:txBody>
                  <a:tcP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Arial" pitchFamily="34" charset="0"/>
                          <a:cs typeface="Arial" pitchFamily="34" charset="0"/>
                        </a:rPr>
                        <a:t>СОКР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ru-RU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400" strike="noStrike" dirty="0">
                          <a:latin typeface="Arial" pitchFamily="34" charset="0"/>
                          <a:cs typeface="Arial" pitchFamily="34" charset="0"/>
                        </a:rPr>
                        <a:t>САСД</a:t>
                      </a:r>
                    </a:p>
                    <a:p>
                      <a:pPr algn="ctr">
                        <a:spcAft>
                          <a:spcPts val="600"/>
                        </a:spcAft>
                      </a:pPr>
                      <a:endParaRPr lang="ru-RU" sz="300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endParaRPr lang="ru-RU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7757160" y="129540"/>
            <a:ext cx="124968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3"/>
          <p:cNvSpPr txBox="1">
            <a:spLocks/>
          </p:cNvSpPr>
          <p:nvPr/>
        </p:nvSpPr>
        <p:spPr>
          <a:xfrm>
            <a:off x="8445500" y="6566444"/>
            <a:ext cx="579438" cy="146459"/>
          </a:xfrm>
          <a:prstGeom prst="rect">
            <a:avLst/>
          </a:prstGeom>
        </p:spPr>
        <p:txBody>
          <a:bodyPr lIns="0" tIns="0" rIns="0" bIns="0" anchor="b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D7563AF-3E27-4699-B4F1-10C22348B958}" type="slidenum">
              <a:rPr lang="ru-RU" sz="1200" smtClean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rPr>
              <a:pPr algn="r"/>
              <a:t>5</a:t>
            </a:fld>
            <a:endParaRPr lang="ru-RU" sz="1200" dirty="0">
              <a:solidFill>
                <a:srgbClr val="333333"/>
              </a:solidFill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743825" y="100427"/>
            <a:ext cx="1272188" cy="522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C:\Users\tolstykh_vs\Desktop\Снимок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76817"/>
            <a:ext cx="9144000" cy="5990683"/>
          </a:xfrm>
          <a:prstGeom prst="rect">
            <a:avLst/>
          </a:prstGeom>
          <a:noFill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7749787" y="100427"/>
            <a:ext cx="1266226" cy="522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Заголовок 2"/>
          <p:cNvSpPr txBox="1">
            <a:spLocks/>
          </p:cNvSpPr>
          <p:nvPr/>
        </p:nvSpPr>
        <p:spPr>
          <a:xfrm>
            <a:off x="295133" y="234995"/>
            <a:ext cx="8192564" cy="439859"/>
          </a:xfrm>
          <a:prstGeom prst="rect">
            <a:avLst/>
          </a:prstGeom>
        </p:spPr>
        <p:txBody>
          <a:bodyPr lIns="0" tIns="0" rIns="0" bIns="0"/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ru-RU" sz="2400" b="1" dirty="0">
                <a:solidFill>
                  <a:srgbClr val="333333"/>
                </a:solidFill>
                <a:latin typeface="Arial" charset="0"/>
                <a:cs typeface="Arial" charset="0"/>
              </a:rPr>
              <a:t>Системы для основных функций безопасности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7" name="Номер слайда 3"/>
          <p:cNvSpPr txBox="1">
            <a:spLocks/>
          </p:cNvSpPr>
          <p:nvPr/>
        </p:nvSpPr>
        <p:spPr>
          <a:xfrm>
            <a:off x="8445500" y="6566444"/>
            <a:ext cx="579438" cy="146459"/>
          </a:xfrm>
          <a:prstGeom prst="rect">
            <a:avLst/>
          </a:prstGeom>
        </p:spPr>
        <p:txBody>
          <a:bodyPr lIns="0" tIns="0" rIns="0" bIns="0" anchor="b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D7563AF-3E27-4699-B4F1-10C22348B958}" type="slidenum">
              <a:rPr lang="ru-RU" sz="1200" smtClean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rPr>
              <a:pPr algn="r"/>
              <a:t>6</a:t>
            </a:fld>
            <a:endParaRPr lang="ru-RU" sz="1200" dirty="0">
              <a:solidFill>
                <a:srgbClr val="333333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7" name="Picture 3" descr="C:\Users\tolstykh_vs\Desktop\Рисунок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9575" y="920750"/>
            <a:ext cx="8021638" cy="5340350"/>
          </a:xfrm>
          <a:prstGeom prst="rect">
            <a:avLst/>
          </a:prstGeom>
          <a:noFill/>
          <a:effectLst>
            <a:softEdge rad="635000"/>
          </a:effectLst>
        </p:spPr>
      </p:pic>
      <p:grpSp>
        <p:nvGrpSpPr>
          <p:cNvPr id="9" name="Группа 38"/>
          <p:cNvGrpSpPr/>
          <p:nvPr/>
        </p:nvGrpSpPr>
        <p:grpSpPr>
          <a:xfrm>
            <a:off x="0" y="0"/>
            <a:ext cx="9144000" cy="6858000"/>
            <a:chOff x="0" y="0"/>
            <a:chExt cx="9144000" cy="5148263"/>
          </a:xfrm>
          <a:solidFill>
            <a:schemeClr val="bg1">
              <a:alpha val="50000"/>
            </a:schemeClr>
          </a:solidFill>
        </p:grpSpPr>
        <p:sp>
          <p:nvSpPr>
            <p:cNvPr id="10" name="Прямоугольник 9"/>
            <p:cNvSpPr/>
            <p:nvPr/>
          </p:nvSpPr>
          <p:spPr>
            <a:xfrm>
              <a:off x="0" y="0"/>
              <a:ext cx="7762875" cy="51482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7705725" y="634180"/>
              <a:ext cx="1438275" cy="432970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7831394" y="4963885"/>
              <a:ext cx="1142789" cy="18437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4" name="Заголовок 4"/>
          <p:cNvSpPr txBox="1">
            <a:spLocks/>
          </p:cNvSpPr>
          <p:nvPr/>
        </p:nvSpPr>
        <p:spPr>
          <a:xfrm>
            <a:off x="254457" y="204838"/>
            <a:ext cx="5567363" cy="395008"/>
          </a:xfrm>
          <a:prstGeom prst="rect">
            <a:avLst/>
          </a:prstGeom>
        </p:spPr>
        <p:txBody>
          <a:bodyPr lIns="0" tIns="0" rIns="0" bIns="0"/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ru-RU" sz="2400" b="1" dirty="0">
                <a:solidFill>
                  <a:srgbClr val="333333"/>
                </a:solidFill>
                <a:latin typeface="Arial" charset="0"/>
                <a:cs typeface="Arial" charset="0"/>
              </a:rPr>
              <a:t>Сборка тепловыделяющая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784630" y="1133289"/>
            <a:ext cx="6811222" cy="5302496"/>
          </a:xfrm>
        </p:spPr>
        <p:txBody>
          <a:bodyPr/>
          <a:lstStyle/>
          <a:p>
            <a:pPr marL="444500" indent="-444500"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ru-RU" sz="2000" dirty="0"/>
              <a:t>Шестигранная </a:t>
            </a:r>
            <a:r>
              <a:rPr lang="ru-RU" sz="2000" dirty="0" err="1"/>
              <a:t>чехловая</a:t>
            </a:r>
            <a:r>
              <a:rPr lang="ru-RU" sz="2000" dirty="0"/>
              <a:t> ТВС</a:t>
            </a:r>
          </a:p>
          <a:p>
            <a:pPr marL="444500" indent="-444500"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ru-RU" sz="2000" dirty="0"/>
              <a:t>Уменьшенный (по сравнению с ТВС для РУ большой мощности) размер «под ключ» для расширения возможностей перестановок ТВС с целью формирования оптимальной загрузки</a:t>
            </a:r>
          </a:p>
          <a:p>
            <a:pPr marL="444500" indent="-444500"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ru-RU" sz="2000" dirty="0"/>
              <a:t>Уменьшенная (по сравнению с ТВС для РУ большой мощности) высота топливного столба АЗ; наличие торцевых </a:t>
            </a:r>
            <a:r>
              <a:rPr lang="ru-RU" sz="2000" dirty="0" err="1"/>
              <a:t>бланкетов</a:t>
            </a:r>
            <a:endParaRPr lang="ru-RU" sz="2000" dirty="0"/>
          </a:p>
          <a:p>
            <a:pPr marL="444500" indent="-444500"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ru-RU" sz="2000" dirty="0"/>
              <a:t>Шаг по </a:t>
            </a:r>
            <a:r>
              <a:rPr lang="ru-RU" sz="2000" dirty="0" err="1"/>
              <a:t>твэлам</a:t>
            </a:r>
            <a:r>
              <a:rPr lang="ru-RU" sz="2000" dirty="0"/>
              <a:t> в треугольной решетке – как в ТВС большой мощности (12,75 мм)</a:t>
            </a:r>
          </a:p>
          <a:p>
            <a:pPr marL="444500" indent="-444500"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ru-RU" sz="2000" dirty="0"/>
              <a:t>12 НК для ПС СУЗ</a:t>
            </a:r>
          </a:p>
          <a:p>
            <a:pPr marL="444500" indent="-444500"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ru-RU" sz="2000" dirty="0"/>
              <a:t>Конструкция хвостовика, головки, отбойной решетки с максимальным проходным сечением для теплоносителя</a:t>
            </a:r>
          </a:p>
          <a:p>
            <a:pPr marL="444500" indent="-444500" algn="just">
              <a:spcAft>
                <a:spcPts val="1200"/>
              </a:spcAft>
              <a:buFont typeface="Wingdings" pitchFamily="2" charset="2"/>
              <a:buChar char="§"/>
            </a:pPr>
            <a:endParaRPr lang="ru-RU" sz="2800" dirty="0"/>
          </a:p>
        </p:txBody>
      </p:sp>
      <p:sp>
        <p:nvSpPr>
          <p:cNvPr id="14" name="Номер слайда 3"/>
          <p:cNvSpPr txBox="1">
            <a:spLocks/>
          </p:cNvSpPr>
          <p:nvPr/>
        </p:nvSpPr>
        <p:spPr>
          <a:xfrm>
            <a:off x="8445500" y="6566444"/>
            <a:ext cx="579438" cy="146459"/>
          </a:xfrm>
          <a:prstGeom prst="rect">
            <a:avLst/>
          </a:prstGeom>
        </p:spPr>
        <p:txBody>
          <a:bodyPr lIns="0" tIns="0" rIns="0" bIns="0" anchor="b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D7563AF-3E27-4699-B4F1-10C22348B958}" type="slidenum">
              <a:rPr lang="ru-RU" sz="1200" smtClean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rPr>
              <a:pPr algn="r"/>
              <a:t>7</a:t>
            </a:fld>
            <a:endParaRPr lang="ru-RU" sz="1200" dirty="0">
              <a:solidFill>
                <a:srgbClr val="333333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31450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Box 78"/>
          <p:cNvSpPr txBox="1"/>
          <p:nvPr/>
        </p:nvSpPr>
        <p:spPr>
          <a:xfrm>
            <a:off x="2682845" y="4896490"/>
            <a:ext cx="25708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Arial" pitchFamily="34" charset="0"/>
                <a:cs typeface="Arial" pitchFamily="34" charset="0"/>
              </a:rPr>
              <a:t>Шахта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внутрикорпусная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735663" y="1527783"/>
            <a:ext cx="23491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Arial" pitchFamily="34" charset="0"/>
                <a:cs typeface="Arial" pitchFamily="34" charset="0"/>
              </a:rPr>
              <a:t>Трубопровод</a:t>
            </a:r>
          </a:p>
          <a:p>
            <a:r>
              <a:rPr lang="ru-RU" sz="2000" dirty="0">
                <a:latin typeface="Arial" pitchFamily="34" charset="0"/>
                <a:cs typeface="Arial" pitchFamily="34" charset="0"/>
              </a:rPr>
              <a:t>питательной воды</a:t>
            </a:r>
          </a:p>
        </p:txBody>
      </p:sp>
      <p:pic>
        <p:nvPicPr>
          <p:cNvPr id="1026" name="Picture 2" descr="C:\Users\Tishin_re\Desktop\ВВЭР И.JPG"/>
          <p:cNvPicPr>
            <a:picLocks noChangeAspect="1" noChangeArrowheads="1"/>
          </p:cNvPicPr>
          <p:nvPr/>
        </p:nvPicPr>
        <p:blipFill>
          <a:blip r:embed="rId3" cstate="print"/>
          <a:srcRect l="44154" t="32113" r="34443" b="24921"/>
          <a:stretch>
            <a:fillRect/>
          </a:stretch>
        </p:blipFill>
        <p:spPr bwMode="auto">
          <a:xfrm>
            <a:off x="0" y="626534"/>
            <a:ext cx="2602664" cy="623146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95133" y="234995"/>
            <a:ext cx="6561138" cy="439859"/>
          </a:xfrm>
        </p:spPr>
        <p:txBody>
          <a:bodyPr/>
          <a:lstStyle/>
          <a:p>
            <a:r>
              <a:rPr lang="ru-RU" sz="2400" dirty="0"/>
              <a:t>Реактор</a:t>
            </a:r>
          </a:p>
        </p:txBody>
      </p:sp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11985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V="1">
            <a:off x="2190939" y="1350169"/>
            <a:ext cx="502255" cy="36999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2676525" y="1354932"/>
            <a:ext cx="2466979" cy="236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1312333" y="5545667"/>
            <a:ext cx="1041400" cy="55456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flipV="1">
            <a:off x="2341195" y="6088380"/>
            <a:ext cx="2794685" cy="603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flipV="1">
            <a:off x="1600200" y="5244315"/>
            <a:ext cx="714753" cy="20821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flipV="1">
            <a:off x="2305429" y="5242560"/>
            <a:ext cx="2830451" cy="413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1785945" y="3226330"/>
            <a:ext cx="863034" cy="24406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2637752" y="3469288"/>
            <a:ext cx="2490508" cy="543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>
            <a:off x="1516574" y="4140927"/>
            <a:ext cx="717550" cy="17763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 flipV="1">
            <a:off x="2227262" y="4312920"/>
            <a:ext cx="2900998" cy="455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76" name="TextBox 75"/>
          <p:cNvSpPr txBox="1"/>
          <p:nvPr/>
        </p:nvSpPr>
        <p:spPr>
          <a:xfrm>
            <a:off x="2711488" y="985315"/>
            <a:ext cx="17979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Arial" pitchFamily="34" charset="0"/>
                <a:cs typeface="Arial" pitchFamily="34" charset="0"/>
              </a:rPr>
              <a:t>Блок верхний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679340" y="3921221"/>
            <a:ext cx="20265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Arial" pitchFamily="34" charset="0"/>
                <a:cs typeface="Arial" pitchFamily="34" charset="0"/>
              </a:rPr>
              <a:t>Блок защитный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2707491" y="3120985"/>
            <a:ext cx="1989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Arial" pitchFamily="34" charset="0"/>
                <a:cs typeface="Arial" pitchFamily="34" charset="0"/>
              </a:rPr>
              <a:t>Парогенератор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2693458" y="5738086"/>
            <a:ext cx="24195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Arial" pitchFamily="34" charset="0"/>
                <a:cs typeface="Arial" pitchFamily="34" charset="0"/>
              </a:rPr>
              <a:t>Активная зона</a:t>
            </a:r>
          </a:p>
        </p:txBody>
      </p:sp>
      <p:graphicFrame>
        <p:nvGraphicFramePr>
          <p:cNvPr id="100" name="Таблица 99"/>
          <p:cNvGraphicFramePr>
            <a:graphicFrameLocks noGrp="1"/>
          </p:cNvGraphicFramePr>
          <p:nvPr/>
        </p:nvGraphicFramePr>
        <p:xfrm>
          <a:off x="5270500" y="1485438"/>
          <a:ext cx="3738033" cy="292563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06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31408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Параметры</a:t>
                      </a:r>
                      <a:endParaRPr lang="ru-RU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60904" marB="60904"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100" dirty="0"/>
                    </a:p>
                  </a:txBody>
                  <a:tcPr marT="60904" marB="60904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1408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ü"/>
                      </a:pP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 Масса, кг </a:t>
                      </a:r>
                      <a:endParaRPr lang="ru-RU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60904" marB="60904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latin typeface="Arial" pitchFamily="34" charset="0"/>
                          <a:cs typeface="Arial" pitchFamily="34" charset="0"/>
                        </a:rPr>
                        <a:t>~</a:t>
                      </a: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415000</a:t>
                      </a:r>
                      <a:r>
                        <a:rPr lang="ru-RU" sz="2000" dirty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*</a:t>
                      </a:r>
                    </a:p>
                  </a:txBody>
                  <a:tcPr marT="60904" marB="60904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1408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ü"/>
                      </a:pP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 Высота, мм</a:t>
                      </a:r>
                      <a:endParaRPr lang="ru-RU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60904" marB="60904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11650</a:t>
                      </a:r>
                    </a:p>
                  </a:txBody>
                  <a:tcPr marT="60904" marB="60904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1408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ü"/>
                      </a:pP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 Диаметр, мм</a:t>
                      </a:r>
                      <a:endParaRPr lang="ru-RU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60904" marB="60904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3852</a:t>
                      </a:r>
                    </a:p>
                  </a:txBody>
                  <a:tcPr marT="60904" marB="60904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21" name="Прямая соединительная линия 20"/>
          <p:cNvCxnSpPr/>
          <p:nvPr/>
        </p:nvCxnSpPr>
        <p:spPr>
          <a:xfrm flipV="1">
            <a:off x="2166945" y="1921669"/>
            <a:ext cx="616736" cy="59504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2766340" y="1928618"/>
            <a:ext cx="2377164" cy="18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959769" y="2612232"/>
            <a:ext cx="764381" cy="22145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flipV="1">
            <a:off x="2713953" y="2827020"/>
            <a:ext cx="2421927" cy="647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2711376" y="2465995"/>
            <a:ext cx="16412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Arial" pitchFamily="34" charset="0"/>
                <a:cs typeface="Arial" pitchFamily="34" charset="0"/>
              </a:rPr>
              <a:t>Паропровод</a:t>
            </a:r>
          </a:p>
        </p:txBody>
      </p:sp>
      <p:cxnSp>
        <p:nvCxnSpPr>
          <p:cNvPr id="40" name="Прямая соединительная линия 39"/>
          <p:cNvCxnSpPr/>
          <p:nvPr/>
        </p:nvCxnSpPr>
        <p:spPr>
          <a:xfrm rot="5400000">
            <a:off x="2320290" y="3699510"/>
            <a:ext cx="563118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Tishin_re\Desktop\preview.JPG"/>
          <p:cNvPicPr>
            <a:picLocks noChangeAspect="1" noChangeArrowheads="1"/>
          </p:cNvPicPr>
          <p:nvPr/>
        </p:nvPicPr>
        <p:blipFill>
          <a:blip r:embed="rId2" cstate="print"/>
          <a:srcRect t="-1857" b="-1857"/>
          <a:stretch>
            <a:fillRect/>
          </a:stretch>
        </p:blipFill>
        <p:spPr bwMode="auto">
          <a:xfrm>
            <a:off x="-15" y="819445"/>
            <a:ext cx="2639414" cy="436817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TextBox 6"/>
          <p:cNvSpPr txBox="1"/>
          <p:nvPr/>
        </p:nvSpPr>
        <p:spPr>
          <a:xfrm>
            <a:off x="2404533" y="881309"/>
            <a:ext cx="6739467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" indent="2880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ru-RU" sz="2000" dirty="0">
                <a:solidFill>
                  <a:srgbClr val="333333"/>
                </a:solidFill>
                <a:latin typeface="Arial" pitchFamily="34" charset="0"/>
                <a:cs typeface="Arial" pitchFamily="34" charset="0"/>
              </a:rPr>
              <a:t>ПГ модульного типа, интегрированный в корпус реактора</a:t>
            </a:r>
          </a:p>
          <a:p>
            <a:pPr marL="36000" indent="2880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ru-RU" sz="2000" dirty="0">
                <a:solidFill>
                  <a:srgbClr val="333333"/>
                </a:solidFill>
                <a:latin typeface="Arial" pitchFamily="34" charset="0"/>
                <a:cs typeface="Arial" pitchFamily="34" charset="0"/>
              </a:rPr>
              <a:t>7 Прямоточных, </a:t>
            </a:r>
            <a:r>
              <a:rPr lang="en-US" sz="2000" dirty="0">
                <a:solidFill>
                  <a:srgbClr val="333333"/>
                </a:solidFill>
                <a:latin typeface="Arial" pitchFamily="34" charset="0"/>
                <a:cs typeface="Arial" pitchFamily="34" charset="0"/>
              </a:rPr>
              <a:t>U-</a:t>
            </a:r>
            <a:r>
              <a:rPr lang="ru-RU" sz="2000" dirty="0">
                <a:solidFill>
                  <a:srgbClr val="333333"/>
                </a:solidFill>
                <a:latin typeface="Arial" pitchFamily="34" charset="0"/>
                <a:cs typeface="Arial" pitchFamily="34" charset="0"/>
              </a:rPr>
              <a:t>образных модулей</a:t>
            </a:r>
          </a:p>
          <a:p>
            <a:pPr marL="36000" indent="2880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ru-RU" sz="2000" dirty="0">
                <a:solidFill>
                  <a:srgbClr val="333333"/>
                </a:solidFill>
                <a:latin typeface="Arial" pitchFamily="34" charset="0"/>
                <a:cs typeface="Arial" pitchFamily="34" charset="0"/>
              </a:rPr>
              <a:t>Эксплуатационный контроль ПГ и глушение труб внутри реактора</a:t>
            </a:r>
          </a:p>
          <a:p>
            <a:pPr marL="36000" indent="2880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ru-RU" sz="2000" dirty="0">
                <a:solidFill>
                  <a:srgbClr val="333333"/>
                </a:solidFill>
                <a:latin typeface="Arial" pitchFamily="34" charset="0"/>
                <a:cs typeface="Arial" pitchFamily="34" charset="0"/>
              </a:rPr>
              <a:t>Проект теплообменного модуля на весь срок службы интегрального реактора</a:t>
            </a:r>
          </a:p>
          <a:p>
            <a:pPr marL="36000" indent="2880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ru-RU" sz="2000" dirty="0">
                <a:solidFill>
                  <a:srgbClr val="333333"/>
                </a:solidFill>
                <a:latin typeface="Arial" pitchFamily="34" charset="0"/>
                <a:cs typeface="Arial" pitchFamily="34" charset="0"/>
              </a:rPr>
              <a:t>Возможность замены каждого модуля по ремонтной технологии</a:t>
            </a:r>
          </a:p>
          <a:p>
            <a:pPr marL="36000" indent="2880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ru-RU" sz="2000" dirty="0">
                <a:solidFill>
                  <a:srgbClr val="333333"/>
                </a:solidFill>
                <a:latin typeface="Arial" pitchFamily="34" charset="0"/>
                <a:cs typeface="Arial" pitchFamily="34" charset="0"/>
              </a:rPr>
              <a:t>Камеры ПГ  из стали  15Х2НМФА</a:t>
            </a:r>
          </a:p>
          <a:p>
            <a:pPr marL="36000" indent="2880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ru-RU" sz="2000" dirty="0">
                <a:solidFill>
                  <a:srgbClr val="333333"/>
                </a:solidFill>
                <a:latin typeface="Arial" pitchFamily="34" charset="0"/>
                <a:cs typeface="Arial" pitchFamily="34" charset="0"/>
              </a:rPr>
              <a:t>Низкое гидравлическое сопротивление для циркуляции теплоносителя</a:t>
            </a:r>
          </a:p>
          <a:p>
            <a:pPr marL="36000" indent="2880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ru-RU" sz="2000" dirty="0">
                <a:solidFill>
                  <a:srgbClr val="333333"/>
                </a:solidFill>
                <a:latin typeface="Arial" pitchFamily="34" charset="0"/>
                <a:cs typeface="Arial" pitchFamily="34" charset="0"/>
              </a:rPr>
              <a:t>Пассивное охлаждение ПГ </a:t>
            </a:r>
            <a:r>
              <a:rPr lang="ru-RU" sz="2000" dirty="0" err="1">
                <a:solidFill>
                  <a:srgbClr val="333333"/>
                </a:solidFill>
                <a:latin typeface="Arial" pitchFamily="34" charset="0"/>
                <a:cs typeface="Arial" pitchFamily="34" charset="0"/>
              </a:rPr>
              <a:t>водо-водяным</a:t>
            </a:r>
            <a:r>
              <a:rPr lang="ru-RU" sz="2000" dirty="0">
                <a:solidFill>
                  <a:srgbClr val="333333"/>
                </a:solidFill>
                <a:latin typeface="Arial" pitchFamily="34" charset="0"/>
                <a:cs typeface="Arial" pitchFamily="34" charset="0"/>
              </a:rPr>
              <a:t> СПОТ</a:t>
            </a:r>
          </a:p>
        </p:txBody>
      </p:sp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295133" y="234995"/>
            <a:ext cx="6561138" cy="439859"/>
          </a:xfrm>
        </p:spPr>
        <p:txBody>
          <a:bodyPr/>
          <a:lstStyle/>
          <a:p>
            <a:r>
              <a:rPr lang="ru-RU" sz="2400" dirty="0"/>
              <a:t>Парогенератор</a:t>
            </a:r>
          </a:p>
        </p:txBody>
      </p:sp>
    </p:spTree>
    <p:extLst>
      <p:ext uri="{BB962C8B-B14F-4D97-AF65-F5344CB8AC3E}">
        <p14:creationId xmlns:p14="http://schemas.microsoft.com/office/powerpoint/2010/main" val="23131450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295133" y="234995"/>
            <a:ext cx="6561138" cy="439859"/>
          </a:xfrm>
        </p:spPr>
        <p:txBody>
          <a:bodyPr/>
          <a:lstStyle/>
          <a:p>
            <a:r>
              <a:rPr lang="ru-RU" sz="2400" dirty="0"/>
              <a:t>Компоновка реакторной установки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247466" y="2946400"/>
            <a:ext cx="12186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ВВЭР-1200</a:t>
            </a:r>
          </a:p>
        </p:txBody>
      </p:sp>
      <p:cxnSp>
        <p:nvCxnSpPr>
          <p:cNvPr id="12" name="Прямая со стрелкой 11"/>
          <p:cNvCxnSpPr>
            <a:stCxn id="10" idx="3"/>
          </p:cNvCxnSpPr>
          <p:nvPr/>
        </p:nvCxnSpPr>
        <p:spPr>
          <a:xfrm>
            <a:off x="8466069" y="3131066"/>
            <a:ext cx="390063" cy="3741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Номер слайда 3"/>
          <p:cNvSpPr txBox="1">
            <a:spLocks/>
          </p:cNvSpPr>
          <p:nvPr/>
        </p:nvSpPr>
        <p:spPr>
          <a:xfrm>
            <a:off x="8445500" y="6566444"/>
            <a:ext cx="579438" cy="146459"/>
          </a:xfrm>
          <a:prstGeom prst="rect">
            <a:avLst/>
          </a:prstGeom>
        </p:spPr>
        <p:txBody>
          <a:bodyPr lIns="0" tIns="0" rIns="0" bIns="0" anchor="b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D7563AF-3E27-4699-B4F1-10C22348B958}" type="slidenum">
              <a:rPr lang="ru-RU" sz="1200" smtClean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rPr>
              <a:pPr algn="r"/>
              <a:t>10</a:t>
            </a:fld>
            <a:endParaRPr lang="ru-RU" sz="1200" dirty="0">
              <a:solidFill>
                <a:srgbClr val="333333"/>
              </a:solidFill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 cstate="print"/>
          <a:srcRect l="1187" t="1178"/>
          <a:stretch>
            <a:fillRect/>
          </a:stretch>
        </p:blipFill>
        <p:spPr bwMode="auto">
          <a:xfrm>
            <a:off x="0" y="564314"/>
            <a:ext cx="9143999" cy="5983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Овал 5"/>
          <p:cNvSpPr/>
          <p:nvPr/>
        </p:nvSpPr>
        <p:spPr>
          <a:xfrm>
            <a:off x="2037348" y="994611"/>
            <a:ext cx="4989094" cy="5021178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2213811" y="1171074"/>
            <a:ext cx="4652210" cy="4644189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31450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tolstykh_vs\Desktop\IMG_6954.JPG"/>
          <p:cNvPicPr>
            <a:picLocks noChangeAspect="1" noChangeArrowheads="1"/>
          </p:cNvPicPr>
          <p:nvPr/>
        </p:nvPicPr>
        <p:blipFill>
          <a:blip r:embed="rId2" cstate="print"/>
          <a:srcRect l="1745" t="5149" r="9609" b="9222"/>
          <a:stretch>
            <a:fillRect/>
          </a:stretch>
        </p:blipFill>
        <p:spPr bwMode="auto">
          <a:xfrm rot="5400000">
            <a:off x="1394262" y="-717987"/>
            <a:ext cx="5743576" cy="7693900"/>
          </a:xfrm>
          <a:prstGeom prst="rect">
            <a:avLst/>
          </a:prstGeom>
          <a:noFill/>
          <a:effectLst>
            <a:softEdge rad="635000"/>
          </a:effectLst>
        </p:spPr>
      </p:pic>
      <p:grpSp>
        <p:nvGrpSpPr>
          <p:cNvPr id="4" name="Группа 38"/>
          <p:cNvGrpSpPr/>
          <p:nvPr/>
        </p:nvGrpSpPr>
        <p:grpSpPr>
          <a:xfrm>
            <a:off x="0" y="0"/>
            <a:ext cx="8953500" cy="6858000"/>
            <a:chOff x="0" y="0"/>
            <a:chExt cx="9144000" cy="5148263"/>
          </a:xfrm>
          <a:solidFill>
            <a:schemeClr val="bg1">
              <a:alpha val="91000"/>
            </a:schemeClr>
          </a:solidFill>
        </p:grpSpPr>
        <p:sp>
          <p:nvSpPr>
            <p:cNvPr id="6" name="Прямоугольник 5"/>
            <p:cNvSpPr/>
            <p:nvPr/>
          </p:nvSpPr>
          <p:spPr>
            <a:xfrm>
              <a:off x="0" y="0"/>
              <a:ext cx="7831394" cy="51482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7831394" y="634180"/>
              <a:ext cx="1312606" cy="432970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7831394" y="4963885"/>
              <a:ext cx="1142789" cy="18437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230505" y="899159"/>
            <a:ext cx="8663940" cy="5372101"/>
          </a:xfrm>
        </p:spPr>
        <p:txBody>
          <a:bodyPr/>
          <a:lstStyle/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ru-RU" sz="2100" dirty="0"/>
              <a:t>Проект отвечает современным нормам обеспечения безопасности в области использования атомной энергетики, как внутри РФ, так и международным;</a:t>
            </a:r>
          </a:p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ru-RU" sz="2100" dirty="0"/>
              <a:t>Малая мощность РУ даёт возможность размещать её вблизи населённых пунктов (можно сделать АСТ);</a:t>
            </a:r>
          </a:p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ru-RU" sz="2100" dirty="0"/>
              <a:t>Для выхода РУ на номинальные параметры не требуются замещающие мощности за счёт пуска из «холодного» состояния</a:t>
            </a:r>
            <a:r>
              <a:rPr lang="en-US" sz="2100" dirty="0"/>
              <a:t>;</a:t>
            </a:r>
            <a:endParaRPr lang="ru-RU" sz="2100" dirty="0"/>
          </a:p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ru-RU" sz="2100" dirty="0"/>
              <a:t>Для прохождения всех проектных и </a:t>
            </a:r>
            <a:r>
              <a:rPr lang="ru-RU" sz="2100" dirty="0" err="1"/>
              <a:t>запроектных</a:t>
            </a:r>
            <a:r>
              <a:rPr lang="ru-RU" sz="2100" dirty="0"/>
              <a:t> аварий используются ТОЛЬКО ПАССИВНЫЕ СИСТЕМЫ безопасности; </a:t>
            </a:r>
          </a:p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ru-RU" sz="2100" dirty="0"/>
              <a:t>Количество систем безопасности для проекта В-550 существенно уменьшено, в сравнении с предшественниками;</a:t>
            </a:r>
          </a:p>
          <a:p>
            <a:pPr algn="just">
              <a:buFont typeface="Arial" pitchFamily="34" charset="0"/>
              <a:buChar char="•"/>
            </a:pPr>
            <a:r>
              <a:rPr lang="ru-RU" sz="2100" dirty="0"/>
              <a:t> Проект придерживается принципов резервирования, разнообразия и независимости при проектировании систем безопасности</a:t>
            </a:r>
            <a:endParaRPr lang="ru-RU" dirty="0"/>
          </a:p>
          <a:p>
            <a:endParaRPr lang="ru-RU" dirty="0"/>
          </a:p>
          <a:p>
            <a:pPr>
              <a:buFont typeface="Arial" pitchFamily="34" charset="0"/>
              <a:buChar char="•"/>
            </a:pPr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Заключение</a:t>
            </a:r>
          </a:p>
        </p:txBody>
      </p:sp>
      <p:sp>
        <p:nvSpPr>
          <p:cNvPr id="9" name="Номер слайда 3"/>
          <p:cNvSpPr txBox="1">
            <a:spLocks/>
          </p:cNvSpPr>
          <p:nvPr/>
        </p:nvSpPr>
        <p:spPr>
          <a:xfrm>
            <a:off x="8445500" y="6566444"/>
            <a:ext cx="579438" cy="146459"/>
          </a:xfrm>
          <a:prstGeom prst="rect">
            <a:avLst/>
          </a:prstGeom>
        </p:spPr>
        <p:txBody>
          <a:bodyPr lIns="0" tIns="0" rIns="0" bIns="0" anchor="b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D7563AF-3E27-4699-B4F1-10C22348B958}" type="slidenum">
              <a:rPr lang="ru-RU" sz="1200" smtClean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rPr>
              <a:pPr algn="r"/>
              <a:t>11</a:t>
            </a:fld>
            <a:endParaRPr lang="ru-RU" sz="1200" dirty="0">
              <a:solidFill>
                <a:srgbClr val="333333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ru-RU" dirty="0"/>
              <a:t>Спасибо</a:t>
            </a:r>
          </a:p>
          <a:p>
            <a:r>
              <a:rPr lang="ru-RU" dirty="0"/>
              <a:t>за внимание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4"/>
          </p:nvPr>
        </p:nvSpPr>
        <p:spPr>
          <a:xfrm>
            <a:off x="531283" y="4146021"/>
            <a:ext cx="4733925" cy="227920"/>
          </a:xfrm>
        </p:spPr>
        <p:txBody>
          <a:bodyPr/>
          <a:lstStyle/>
          <a:p>
            <a:r>
              <a:rPr lang="ru-RU" dirty="0"/>
              <a:t>Быков Михаил Анатольевич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5"/>
          </p:nvPr>
        </p:nvSpPr>
        <p:spPr>
          <a:xfrm>
            <a:off x="548217" y="4458607"/>
            <a:ext cx="4733925" cy="485925"/>
          </a:xfrm>
        </p:spPr>
        <p:txBody>
          <a:bodyPr/>
          <a:lstStyle/>
          <a:p>
            <a:r>
              <a:rPr lang="ru-RU" dirty="0"/>
              <a:t>Заместитель генерального конструктора – начальник отделения</a:t>
            </a:r>
          </a:p>
        </p:txBody>
      </p:sp>
    </p:spTree>
    <p:extLst>
      <p:ext uri="{BB962C8B-B14F-4D97-AF65-F5344CB8AC3E}">
        <p14:creationId xmlns:p14="http://schemas.microsoft.com/office/powerpoint/2010/main" val="2145386760"/>
      </p:ext>
    </p:extLst>
  </p:cSld>
  <p:clrMapOvr>
    <a:masterClrMapping/>
  </p:clrMapOvr>
</p:sld>
</file>

<file path=ppt/theme/theme1.xml><?xml version="1.0" encoding="utf-8"?>
<a:theme xmlns:a="http://schemas.openxmlformats.org/drawingml/2006/main" name="Шаблон светлой Презентации_4х3_рус_ АО ОКБ ГИДРОПРЕСС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50" id="{6DEC93EF-9E65-AE4D-AF29-577CCE25C2BA}" vid="{2EC9C681-5FC3-6646-9972-1309E8B19FA2}"/>
    </a:ext>
  </a:extLst>
</a:theme>
</file>

<file path=ppt/theme/theme2.xml><?xml version="1.0" encoding="utf-8"?>
<a:theme xmlns:a="http://schemas.openxmlformats.org/drawingml/2006/main" name="Перебивочный слайд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50" id="{6DEC93EF-9E65-AE4D-AF29-577CCE25C2BA}" vid="{627D1A01-8A3C-5540-9D44-6F26F42DC8A3}"/>
    </a:ext>
  </a:extLst>
</a:theme>
</file>

<file path=ppt/theme/theme3.xml><?xml version="1.0" encoding="utf-8"?>
<a:theme xmlns:a="http://schemas.openxmlformats.org/drawingml/2006/main" name="Текст картинка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кст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Диаграмма">
  <a:themeElements>
    <a:clrScheme name="тема для слайдов с диаграммами">
      <a:dk1>
        <a:srgbClr val="414042"/>
      </a:dk1>
      <a:lt1>
        <a:sysClr val="window" lastClr="FFFFFF"/>
      </a:lt1>
      <a:dk2>
        <a:srgbClr val="FFFFFF"/>
      </a:dk2>
      <a:lt2>
        <a:srgbClr val="FFFFFF"/>
      </a:lt2>
      <a:accent1>
        <a:srgbClr val="293D6D"/>
      </a:accent1>
      <a:accent2>
        <a:srgbClr val="456EA9"/>
      </a:accent2>
      <a:accent3>
        <a:srgbClr val="68B0E0"/>
      </a:accent3>
      <a:accent4>
        <a:srgbClr val="ACC44D"/>
      </a:accent4>
      <a:accent5>
        <a:srgbClr val="4C9D8D"/>
      </a:accent5>
      <a:accent6>
        <a:srgbClr val="7F7F7F"/>
      </a:accent6>
      <a:hlink>
        <a:srgbClr val="414042"/>
      </a:hlink>
      <a:folHlink>
        <a:srgbClr val="41404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Текст диаграмма">
  <a:themeElements>
    <a:clrScheme name="тема для слайдов текст-диаграмма">
      <a:dk1>
        <a:srgbClr val="414042"/>
      </a:dk1>
      <a:lt1>
        <a:sysClr val="window" lastClr="FFFFFF"/>
      </a:lt1>
      <a:dk2>
        <a:srgbClr val="FFFFFF"/>
      </a:dk2>
      <a:lt2>
        <a:srgbClr val="FFFFFF"/>
      </a:lt2>
      <a:accent1>
        <a:srgbClr val="EBA444"/>
      </a:accent1>
      <a:accent2>
        <a:srgbClr val="F06942"/>
      </a:accent2>
      <a:accent3>
        <a:srgbClr val="AD5483"/>
      </a:accent3>
      <a:accent4>
        <a:srgbClr val="456EA9"/>
      </a:accent4>
      <a:accent5>
        <a:srgbClr val="68B0E0"/>
      </a:accent5>
      <a:accent6>
        <a:srgbClr val="259789"/>
      </a:accent6>
      <a:hlink>
        <a:srgbClr val="414042"/>
      </a:hlink>
      <a:folHlink>
        <a:srgbClr val="41404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50" id="{6DEC93EF-9E65-AE4D-AF29-577CCE25C2BA}" vid="{39E5E070-8CD9-6841-96EA-CE863DBDA369}"/>
    </a:ext>
  </a:extLst>
</a:theme>
</file>

<file path=ppt/theme/theme7.xml><?xml version="1.0" encoding="utf-8"?>
<a:theme xmlns:a="http://schemas.openxmlformats.org/drawingml/2006/main" name="Заключительный слайд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светлой Презентации_4х3_рус_ АО ОКБ ГИДРОПРЕСС</Template>
  <TotalTime>2911</TotalTime>
  <Words>637</Words>
  <Application>Microsoft Macintosh PowerPoint</Application>
  <PresentationFormat>Экран (4:3)</PresentationFormat>
  <Paragraphs>138</Paragraphs>
  <Slides>12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7</vt:i4>
      </vt:variant>
      <vt:variant>
        <vt:lpstr>Заголовки слайдов</vt:lpstr>
      </vt:variant>
      <vt:variant>
        <vt:i4>12</vt:i4>
      </vt:variant>
    </vt:vector>
  </HeadingPairs>
  <TitlesOfParts>
    <vt:vector size="25" baseType="lpstr">
      <vt:lpstr>Arial</vt:lpstr>
      <vt:lpstr>Calibri</vt:lpstr>
      <vt:lpstr>Rosatom Light</vt:lpstr>
      <vt:lpstr>Symbol</vt:lpstr>
      <vt:lpstr>Verdana</vt:lpstr>
      <vt:lpstr>Wingdings</vt:lpstr>
      <vt:lpstr>Шаблон светлой Презентации_4х3_рус_ АО ОКБ ГИДРОПРЕСС</vt:lpstr>
      <vt:lpstr>Перебивочный слайд</vt:lpstr>
      <vt:lpstr>Текст картинка</vt:lpstr>
      <vt:lpstr>Текст</vt:lpstr>
      <vt:lpstr>Диаграмма</vt:lpstr>
      <vt:lpstr>Текст диаграмма</vt:lpstr>
      <vt:lpstr>Заключительный слайд</vt:lpstr>
      <vt:lpstr>Малый модульный реактор ВВЭР-И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Реактор</vt:lpstr>
      <vt:lpstr>Парогенератор</vt:lpstr>
      <vt:lpstr>Компоновка реакторной установки</vt:lpstr>
      <vt:lpstr>Заключение</vt:lpstr>
      <vt:lpstr>Презентация PowerPoint</vt:lpstr>
    </vt:vector>
  </TitlesOfParts>
  <Company>ОАО ОКБ "ГИДРОПРЕСС"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Конструкция ТВС и узла стыковки ТВС и БЗТ реактора ВВЭР-И</dc:title>
  <dc:creator>Веселов</dc:creator>
  <cp:lastModifiedBy>Mikhail Bykov</cp:lastModifiedBy>
  <cp:revision>276</cp:revision>
  <dcterms:created xsi:type="dcterms:W3CDTF">2022-06-22T13:05:54Z</dcterms:created>
  <dcterms:modified xsi:type="dcterms:W3CDTF">2022-10-13T08:03:01Z</dcterms:modified>
</cp:coreProperties>
</file>